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92" r:id="rId2"/>
    <p:sldId id="295" r:id="rId3"/>
    <p:sldId id="395" r:id="rId4"/>
    <p:sldId id="325" r:id="rId5"/>
    <p:sldId id="396" r:id="rId6"/>
    <p:sldId id="397" r:id="rId7"/>
    <p:sldId id="398" r:id="rId8"/>
    <p:sldId id="326" r:id="rId9"/>
    <p:sldId id="399" r:id="rId10"/>
    <p:sldId id="400" r:id="rId11"/>
    <p:sldId id="302" r:id="rId12"/>
    <p:sldId id="389" r:id="rId13"/>
  </p:sldIdLst>
  <p:sldSz cx="24384000" cy="13716000"/>
  <p:notesSz cx="9144000" cy="6858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9324A95-C179-42B0-88B6-91656287D470}">
          <p14:sldIdLst>
            <p14:sldId id="392"/>
            <p14:sldId id="295"/>
            <p14:sldId id="395"/>
            <p14:sldId id="325"/>
            <p14:sldId id="396"/>
            <p14:sldId id="397"/>
            <p14:sldId id="398"/>
            <p14:sldId id="326"/>
            <p14:sldId id="399"/>
            <p14:sldId id="400"/>
            <p14:sldId id="302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A00"/>
    <a:srgbClr val="33CCCC"/>
    <a:srgbClr val="154C8E"/>
    <a:srgbClr val="0B294C"/>
    <a:srgbClr val="535353"/>
    <a:srgbClr val="087F7F"/>
    <a:srgbClr val="DCDDDF"/>
    <a:srgbClr val="7F7F7F"/>
    <a:srgbClr val="19A6CD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1" autoAdjust="0"/>
    <p:restoredTop sz="94678" autoAdjust="0"/>
  </p:normalViewPr>
  <p:slideViewPr>
    <p:cSldViewPr snapToGrid="0" showGuides="1">
      <p:cViewPr varScale="1">
        <p:scale>
          <a:sx n="53" d="100"/>
          <a:sy n="53" d="100"/>
        </p:scale>
        <p:origin x="1026" y="96"/>
      </p:cViewPr>
      <p:guideLst/>
    </p:cSldViewPr>
  </p:slideViewPr>
  <p:outlineViewPr>
    <p:cViewPr>
      <p:scale>
        <a:sx n="33" d="100"/>
        <a:sy n="33" d="100"/>
      </p:scale>
      <p:origin x="0" y="-4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65" d="100"/>
          <a:sy n="165" d="100"/>
        </p:scale>
        <p:origin x="2892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/>
          <p:cNvSpPr>
            <a:spLocks noGrp="1"/>
          </p:cNvSpPr>
          <p:nvPr>
            <p:ph type="ftr" sz="quarter" idx="2"/>
          </p:nvPr>
        </p:nvSpPr>
        <p:spPr>
          <a:xfrm>
            <a:off x="645042" y="5314550"/>
            <a:ext cx="7861005" cy="3440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752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BC42-6563-49C0-9AB0-0B46679F5AB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D579-49B2-4848-8B9E-FAC72A3B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7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0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4D0F7-E360-A26C-EB1F-3F896AEDB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6B39D48-1A3E-AA62-DB56-6C69DDEBD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429D75A-1F3F-E98D-1BE6-D1F1A059ED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B202528-EAF1-418F-324D-51D43F20D4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DD579-49B2-4848-8B9E-FAC72A3B8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396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SemiBold" panose="00000700000000000000" pitchFamily="50" charset="0"/>
              </a:rPr>
              <a:t>Note: After adding your pictures, right</a:t>
            </a:r>
            <a:r>
              <a:rPr lang="en-US" baseline="0" dirty="0">
                <a:latin typeface="Montserrat SemiBold" panose="00000700000000000000" pitchFamily="50" charset="0"/>
              </a:rPr>
              <a:t> click on it and “Send To Back”.</a:t>
            </a:r>
            <a:endParaRPr lang="en-US" dirty="0">
              <a:latin typeface="Montserrat SemiBold" panose="000007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76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SemiBold" panose="00000700000000000000" pitchFamily="50" charset="0"/>
              </a:rPr>
              <a:t>Note: After adding your pictures, right</a:t>
            </a:r>
            <a:r>
              <a:rPr lang="en-US" baseline="0" dirty="0">
                <a:latin typeface="Montserrat SemiBold" panose="00000700000000000000" pitchFamily="50" charset="0"/>
              </a:rPr>
              <a:t> click on it and “Send To Back”.</a:t>
            </a:r>
            <a:endParaRPr lang="en-US" dirty="0">
              <a:latin typeface="Montserrat SemiBold" panose="000007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7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335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435600" y="3057525"/>
            <a:ext cx="135128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88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Company TImelin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100109" y="4910963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pic>
        <p:nvPicPr>
          <p:cNvPr id="2" name="Obraz 3">
            <a:extLst>
              <a:ext uri="{FF2B5EF4-FFF2-40B4-BE49-F238E27FC236}">
                <a16:creationId xmlns:a16="http://schemas.microsoft.com/office/drawing/2014/main" id="{9FCF50E6-BE35-75A3-5962-22B90FE5B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12738064"/>
            <a:ext cx="5755005" cy="420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6787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Company TImelin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100109" y="1646238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0100109" y="6785061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74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Company TImelin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100109" y="4091055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1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Meet the Cr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827294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8132257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3437220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8742182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70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Photograph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3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0" y="12079288"/>
            <a:ext cx="24384000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4" y="12395232"/>
            <a:ext cx="3334313" cy="1232786"/>
          </a:xfrm>
          <a:prstGeom prst="rect">
            <a:avLst/>
          </a:prstGeom>
        </p:spPr>
      </p:pic>
      <p:pic>
        <p:nvPicPr>
          <p:cNvPr id="3" name="Obraz 3">
            <a:extLst>
              <a:ext uri="{FF2B5EF4-FFF2-40B4-BE49-F238E27FC236}">
                <a16:creationId xmlns:a16="http://schemas.microsoft.com/office/drawing/2014/main" id="{5D4F0F74-D9EA-80EE-BEC2-5754E72245B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95" y="12395232"/>
            <a:ext cx="14054071" cy="1026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55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9" r:id="rId2"/>
    <p:sldLayoutId id="2147483713" r:id="rId3"/>
    <p:sldLayoutId id="2147483714" r:id="rId4"/>
    <p:sldLayoutId id="2147483715" r:id="rId5"/>
    <p:sldLayoutId id="2147483706" r:id="rId6"/>
    <p:sldLayoutId id="2147483690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  <p15:guide id="3" orient="horz" pos="1031">
          <p15:clr>
            <a:srgbClr val="F26B43"/>
          </p15:clr>
        </p15:guide>
        <p15:guide id="4" pos="1012">
          <p15:clr>
            <a:srgbClr val="F26B43"/>
          </p15:clr>
        </p15:guide>
        <p15:guide id="5" pos="14348">
          <p15:clr>
            <a:srgbClr val="F26B43"/>
          </p15:clr>
        </p15:guide>
        <p15:guide id="6" orient="horz" pos="6588">
          <p15:clr>
            <a:srgbClr val="F26B43"/>
          </p15:clr>
        </p15:guide>
        <p15:guide id="7" orient="horz" pos="76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s://portal.polsl.pl/green-and-digital/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s://portal.polsl.pl/green-and-digital/" TargetMode="External"/><Relationship Id="rId4" Type="http://schemas.openxmlformats.org/officeDocument/2006/relationships/hyperlink" Target="https://www.polsl.pl/rjo15-sd/sekretaria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.polsl.pl/green-and-digita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ortal.polsl.pl/green-and-digita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ortal.polsl.pl/green-and-digital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hyperlink" Target="https://portal.polsl.pl/green-and-digita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portal.polsl.pl/green-and-digita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portal.polsl.pl/green-and-digita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s://portal.polsl.pl/green-and-digital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s://portal.polsl.pl/green-and-digit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01E353CE-1D77-480C-8FAC-17E30EFABA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8804C81-7371-4F8C-9A04-8E08C4075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1EE46F-70B7-4CA6-B480-5AACF2543FC3}"/>
              </a:ext>
            </a:extLst>
          </p:cNvPr>
          <p:cNvSpPr txBox="1"/>
          <p:nvPr/>
        </p:nvSpPr>
        <p:spPr>
          <a:xfrm>
            <a:off x="4814424" y="7288949"/>
            <a:ext cx="12133659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 </a:t>
            </a:r>
            <a:r>
              <a:rPr lang="pl-PL" sz="11000" b="1" cap="all" dirty="0" err="1">
                <a:solidFill>
                  <a:schemeClr val="bg1"/>
                </a:solidFill>
                <a:cs typeface="Poppins SemiBold" panose="02000000000000000000" pitchFamily="2" charset="0"/>
              </a:rPr>
              <a:t>GR</a:t>
            </a:r>
            <a:r>
              <a:rPr lang="pl-PL" sz="7200" b="1" cap="all" dirty="0" err="1">
                <a:solidFill>
                  <a:schemeClr val="bg1"/>
                </a:solidFill>
                <a:cs typeface="Poppins SemiBold" panose="02000000000000000000" pitchFamily="2" charset="0"/>
              </a:rPr>
              <a:t>an</a:t>
            </a:r>
            <a:r>
              <a:rPr lang="pl-PL" sz="11000" b="1" cap="all" dirty="0" err="1">
                <a:solidFill>
                  <a:schemeClr val="bg1"/>
                </a:solidFill>
                <a:cs typeface="Poppins SemiBold" panose="02000000000000000000" pitchFamily="2" charset="0"/>
              </a:rPr>
              <a:t>D</a:t>
            </a:r>
            <a:endParaRPr lang="en-US" sz="110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AC9991FD-0F0A-4051-9D12-1933D2082C68}"/>
              </a:ext>
            </a:extLst>
          </p:cNvPr>
          <p:cNvSpPr txBox="1"/>
          <p:nvPr/>
        </p:nvSpPr>
        <p:spPr>
          <a:xfrm>
            <a:off x="884522" y="10047014"/>
            <a:ext cx="22614956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4400" b="1" spc="600" dirty="0">
                <a:solidFill>
                  <a:schemeClr val="bg1"/>
                </a:solidFill>
                <a:cs typeface="Poppins SemiBold" panose="02000000000000000000" pitchFamily="2" charset="0"/>
              </a:rPr>
              <a:t>Kompleksowe wsparcie rozwoju Wspólnej Szkoły Doktorskiej i aktywności naukowej doktorantów związanej z potrzebami zielonej i cyfrowej gospodarki</a:t>
            </a:r>
            <a:endParaRPr lang="en-US" sz="4400" b="1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95FEAF55-93CA-4424-BFAD-DFB5F0C2BD4A}"/>
              </a:ext>
            </a:extLst>
          </p:cNvPr>
          <p:cNvCxnSpPr/>
          <p:nvPr/>
        </p:nvCxnSpPr>
        <p:spPr>
          <a:xfrm flipH="1">
            <a:off x="11354594" y="12233228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9">
            <a:extLst>
              <a:ext uri="{FF2B5EF4-FFF2-40B4-BE49-F238E27FC236}">
                <a16:creationId xmlns:a16="http://schemas.microsoft.com/office/drawing/2014/main" id="{B1EF8500-0811-98EC-58EC-0FC03DF7CD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138" y="265110"/>
            <a:ext cx="4133705" cy="5315556"/>
          </a:xfrm>
          <a:prstGeom prst="rect">
            <a:avLst/>
          </a:prstGeom>
        </p:spPr>
      </p:pic>
      <p:pic>
        <p:nvPicPr>
          <p:cNvPr id="8" name="Obraz 10">
            <a:extLst>
              <a:ext uri="{FF2B5EF4-FFF2-40B4-BE49-F238E27FC236}">
                <a16:creationId xmlns:a16="http://schemas.microsoft.com/office/drawing/2014/main" id="{17AFACE4-DDCB-8C41-A204-1941B3B9BA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172" y="1053446"/>
            <a:ext cx="3095537" cy="447210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3747846-ABD9-23C4-C82C-6B3D13FB8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282" y="1233265"/>
            <a:ext cx="2668427" cy="36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2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DDBC5D-A1DD-A895-CDDB-E0278425D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25E83F-2297-52EF-1364-933485D54295}"/>
              </a:ext>
            </a:extLst>
          </p:cNvPr>
          <p:cNvCxnSpPr/>
          <p:nvPr/>
        </p:nvCxnSpPr>
        <p:spPr>
          <a:xfrm flipH="1">
            <a:off x="6672534" y="3762946"/>
            <a:ext cx="981775" cy="0"/>
          </a:xfrm>
          <a:prstGeom prst="line">
            <a:avLst/>
          </a:prstGeom>
          <a:ln w="381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9CCA18F-A7F5-D83A-C295-8D69B5284233}"/>
              </a:ext>
            </a:extLst>
          </p:cNvPr>
          <p:cNvCxnSpPr/>
          <p:nvPr/>
        </p:nvCxnSpPr>
        <p:spPr>
          <a:xfrm flipV="1">
            <a:off x="10408196" y="116326"/>
            <a:ext cx="0" cy="1646238"/>
          </a:xfrm>
          <a:prstGeom prst="line">
            <a:avLst/>
          </a:prstGeom>
          <a:ln w="381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0F02A83-3491-8B5C-014F-1F721F399CE2}"/>
              </a:ext>
            </a:extLst>
          </p:cNvPr>
          <p:cNvCxnSpPr>
            <a:cxnSpLocks/>
          </p:cNvCxnSpPr>
          <p:nvPr/>
        </p:nvCxnSpPr>
        <p:spPr>
          <a:xfrm flipV="1">
            <a:off x="10408196" y="5946346"/>
            <a:ext cx="0" cy="5965740"/>
          </a:xfrm>
          <a:prstGeom prst="line">
            <a:avLst/>
          </a:prstGeom>
          <a:ln w="381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58D6FCB-1CA2-4812-90BF-DCBA3C13BC65}"/>
              </a:ext>
            </a:extLst>
          </p:cNvPr>
          <p:cNvSpPr txBox="1"/>
          <p:nvPr/>
        </p:nvSpPr>
        <p:spPr>
          <a:xfrm>
            <a:off x="431565" y="221361"/>
            <a:ext cx="788430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Magdalena Palacz</a:t>
            </a:r>
            <a:endParaRPr kumimoji="0" lang="en-US" sz="3000" b="0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pic>
        <p:nvPicPr>
          <p:cNvPr id="17" name="Obraz 3">
            <a:extLst>
              <a:ext uri="{FF2B5EF4-FFF2-40B4-BE49-F238E27FC236}">
                <a16:creationId xmlns:a16="http://schemas.microsoft.com/office/drawing/2014/main" id="{3246627C-F672-CB0D-26D7-EE72A79DA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96" y="12352411"/>
            <a:ext cx="15168833" cy="1107996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9A401D-0F3F-446F-A357-7E258F5DE13F}"/>
              </a:ext>
            </a:extLst>
          </p:cNvPr>
          <p:cNvSpPr txBox="1"/>
          <p:nvPr/>
        </p:nvSpPr>
        <p:spPr>
          <a:xfrm>
            <a:off x="21253627" y="184712"/>
            <a:ext cx="313037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 </a:t>
            </a:r>
            <a:r>
              <a:rPr kumimoji="0" lang="pl-PL" sz="6000" b="1" i="0" u="none" strike="noStrike" kern="1200" cap="all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</a:t>
            </a:r>
            <a:r>
              <a:rPr kumimoji="0" lang="pl-PL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kumimoji="0" lang="pl-PL" sz="6000" b="1" i="0" u="none" strike="noStrike" kern="1200" cap="all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endParaRPr kumimoji="0" lang="en-US" sz="6000" b="1" i="0" u="none" strike="noStrike" kern="1200" cap="all" spc="0" normalizeH="0" baseline="0" noProof="0" dirty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D7993E-FB1B-5B6B-1C08-32DDAE4075C5}"/>
              </a:ext>
            </a:extLst>
          </p:cNvPr>
          <p:cNvSpPr txBox="1"/>
          <p:nvPr/>
        </p:nvSpPr>
        <p:spPr>
          <a:xfrm>
            <a:off x="886426" y="2011689"/>
            <a:ext cx="726672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Zgłoszenie do zadania 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EAB6CB-D910-F8C7-8D4A-15A7ED55D551}"/>
              </a:ext>
            </a:extLst>
          </p:cNvPr>
          <p:cNvSpPr txBox="1"/>
          <p:nvPr/>
        </p:nvSpPr>
        <p:spPr>
          <a:xfrm>
            <a:off x="886426" y="7025165"/>
            <a:ext cx="906745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Zakłada się, że zostały złożone dokumenty rekrutacyjne do projektu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625C4C-42A1-063B-D313-660B11F48D45}"/>
              </a:ext>
            </a:extLst>
          </p:cNvPr>
          <p:cNvSpPr txBox="1"/>
          <p:nvPr/>
        </p:nvSpPr>
        <p:spPr>
          <a:xfrm>
            <a:off x="886426" y="4692413"/>
            <a:ext cx="580772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Dofinansowanie udziału       w szkoleniach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99A6C1-BA06-9DAF-04DA-57C2F83FA6A5}"/>
              </a:ext>
            </a:extLst>
          </p:cNvPr>
          <p:cNvGrpSpPr/>
          <p:nvPr/>
        </p:nvGrpSpPr>
        <p:grpSpPr>
          <a:xfrm>
            <a:off x="12678525" y="8133161"/>
            <a:ext cx="10819049" cy="1445371"/>
            <a:chOff x="16416948" y="7485598"/>
            <a:chExt cx="6546325" cy="109714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30364C-77A4-C5C7-3B17-D6DB4D86E79F}"/>
                </a:ext>
              </a:extLst>
            </p:cNvPr>
            <p:cNvSpPr txBox="1"/>
            <p:nvPr/>
          </p:nvSpPr>
          <p:spPr>
            <a:xfrm>
              <a:off x="16416948" y="7485598"/>
              <a:ext cx="6290649" cy="420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C4FB64-8855-764B-2635-41A435385962}"/>
                </a:ext>
              </a:extLst>
            </p:cNvPr>
            <p:cNvSpPr txBox="1"/>
            <p:nvPr/>
          </p:nvSpPr>
          <p:spPr>
            <a:xfrm>
              <a:off x="16672621" y="7547101"/>
              <a:ext cx="6290652" cy="10356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3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Zobowiązanie do wykorzystania uzyskanego wsparcia w ramach prowadzonej działalności naukowej na rzecz transformacji w kierunku zielonej i cyfrowej gospodarki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 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0CB0012-7255-855A-2BF4-95B2AA6441F6}"/>
              </a:ext>
            </a:extLst>
          </p:cNvPr>
          <p:cNvSpPr txBox="1"/>
          <p:nvPr/>
        </p:nvSpPr>
        <p:spPr>
          <a:xfrm>
            <a:off x="14331477" y="7313885"/>
            <a:ext cx="815452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Załącznik nr 6</a:t>
            </a:r>
            <a:endParaRPr kumimoji="0" lang="en-US" sz="4400" b="1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6B1189B-0006-396E-6037-40C2CC212999}"/>
              </a:ext>
            </a:extLst>
          </p:cNvPr>
          <p:cNvCxnSpPr/>
          <p:nvPr/>
        </p:nvCxnSpPr>
        <p:spPr>
          <a:xfrm flipH="1">
            <a:off x="12974892" y="7615863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DD59807-4549-7EE8-D56E-462B45297554}"/>
              </a:ext>
            </a:extLst>
          </p:cNvPr>
          <p:cNvGrpSpPr/>
          <p:nvPr/>
        </p:nvGrpSpPr>
        <p:grpSpPr>
          <a:xfrm>
            <a:off x="12678525" y="10727120"/>
            <a:ext cx="10819049" cy="553997"/>
            <a:chOff x="16416948" y="7485598"/>
            <a:chExt cx="6546325" cy="42052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43A83E0-99E6-C360-563B-EBE7953F4936}"/>
                </a:ext>
              </a:extLst>
            </p:cNvPr>
            <p:cNvSpPr txBox="1"/>
            <p:nvPr/>
          </p:nvSpPr>
          <p:spPr>
            <a:xfrm>
              <a:off x="16416948" y="7485598"/>
              <a:ext cx="6290649" cy="420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B2B27D5-20A7-1529-D2A1-3CCDB5CC4ABA}"/>
                </a:ext>
              </a:extLst>
            </p:cNvPr>
            <p:cNvSpPr txBox="1"/>
            <p:nvPr/>
          </p:nvSpPr>
          <p:spPr>
            <a:xfrm>
              <a:off x="16672621" y="7547104"/>
              <a:ext cx="6290652" cy="3347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3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Test kompetencji </a:t>
              </a:r>
              <a:r>
                <a:rPr kumimoji="0" lang="pl-PL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PRZED</a:t>
              </a:r>
              <a:r>
                <a:rPr kumimoji="0" lang="pl-P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 i po zakończeniu stażu/wizyty studyjnej </a:t>
              </a:r>
              <a:r>
                <a:rPr kumimoji="0" lang="pl-PL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PO</a:t>
              </a:r>
              <a:r>
                <a:rPr kumimoji="0" lang="pl-PL" sz="2800" b="0" i="0" u="sng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 </a:t>
              </a:r>
              <a:endPara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E4E6E8">
                    <a:lumMod val="9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Poppins" panose="02000000000000000000" pitchFamily="2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98DD98D-F9A6-B51D-0C7F-8B6FC60A98E1}"/>
              </a:ext>
            </a:extLst>
          </p:cNvPr>
          <p:cNvSpPr txBox="1"/>
          <p:nvPr/>
        </p:nvSpPr>
        <p:spPr>
          <a:xfrm>
            <a:off x="14331477" y="9907851"/>
            <a:ext cx="815452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Załącznik nr 7</a:t>
            </a:r>
            <a:endParaRPr kumimoji="0" lang="en-US" sz="4400" b="1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3716258-6DB1-3499-B61B-4A61787ABA2B}"/>
              </a:ext>
            </a:extLst>
          </p:cNvPr>
          <p:cNvCxnSpPr/>
          <p:nvPr/>
        </p:nvCxnSpPr>
        <p:spPr>
          <a:xfrm flipH="1">
            <a:off x="12974892" y="10209829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85339D7-CD7F-B89D-128C-1E269008CAEC}"/>
              </a:ext>
            </a:extLst>
          </p:cNvPr>
          <p:cNvGrpSpPr/>
          <p:nvPr/>
        </p:nvGrpSpPr>
        <p:grpSpPr>
          <a:xfrm>
            <a:off x="13076826" y="2570690"/>
            <a:ext cx="10169828" cy="1903512"/>
            <a:chOff x="16416948" y="7485598"/>
            <a:chExt cx="6290652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92B043-3719-9EF8-E9A8-1197CB05D115}"/>
                </a:ext>
              </a:extLst>
            </p:cNvPr>
            <p:cNvSpPr txBox="1"/>
            <p:nvPr/>
          </p:nvSpPr>
          <p:spPr>
            <a:xfrm>
              <a:off x="16416948" y="7485598"/>
              <a:ext cx="6290649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Zgodnie z procedurą zakupów obowiązującą w PŚ</a:t>
              </a:r>
              <a:endParaRPr lang="en-US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21470E-BEB5-BAC6-8AA6-9CA8B81BA942}"/>
                </a:ext>
              </a:extLst>
            </p:cNvPr>
            <p:cNvSpPr txBox="1"/>
            <p:nvPr/>
          </p:nvSpPr>
          <p:spPr>
            <a:xfrm>
              <a:off x="16416948" y="8030242"/>
              <a:ext cx="6290652" cy="5254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  <a:spcAft>
                  <a:spcPts val="3000"/>
                </a:spcAft>
              </a:pPr>
              <a:r>
                <a:rPr lang="pl-PL" sz="2800" b="1" dirty="0">
                  <a:solidFill>
                    <a:schemeClr val="bg2">
                      <a:lumMod val="90000"/>
                    </a:schemeClr>
                  </a:solidFill>
                  <a:latin typeface="+mj-lt"/>
                  <a:cs typeface="Poppins" panose="02000000000000000000" pitchFamily="2" charset="0"/>
                </a:rPr>
                <a:t>Dokument zawierający informacje o cenie i </a:t>
              </a:r>
              <a:r>
                <a:rPr lang="pl-PL" sz="2800" b="1" u="sng" dirty="0">
                  <a:solidFill>
                    <a:schemeClr val="bg2">
                      <a:lumMod val="90000"/>
                    </a:schemeClr>
                  </a:solidFill>
                  <a:latin typeface="+mj-lt"/>
                  <a:cs typeface="Poppins" panose="02000000000000000000" pitchFamily="2" charset="0"/>
                </a:rPr>
                <a:t>danych adresowych oraz fiskalnych </a:t>
              </a:r>
              <a:r>
                <a:rPr lang="pl-PL" sz="2800" b="1" dirty="0">
                  <a:solidFill>
                    <a:schemeClr val="bg2">
                      <a:lumMod val="90000"/>
                    </a:schemeClr>
                  </a:solidFill>
                  <a:latin typeface="+mj-lt"/>
                  <a:cs typeface="Poppins" panose="02000000000000000000" pitchFamily="2" charset="0"/>
                </a:rPr>
                <a:t>dostawcy wybranej oferty szkolenia</a:t>
              </a:r>
              <a:endParaRPr lang="en-US" sz="2800" b="1" dirty="0">
                <a:solidFill>
                  <a:schemeClr val="bg2">
                    <a:lumMod val="90000"/>
                  </a:schemeClr>
                </a:solidFill>
                <a:latin typeface="+mj-lt"/>
                <a:cs typeface="Poppins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4CB30F4-6BDB-9BAD-E001-045BD84AAC99}"/>
              </a:ext>
            </a:extLst>
          </p:cNvPr>
          <p:cNvSpPr txBox="1"/>
          <p:nvPr/>
        </p:nvSpPr>
        <p:spPr>
          <a:xfrm>
            <a:off x="14464369" y="883451"/>
            <a:ext cx="784362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b="1" cap="all" spc="600" dirty="0">
                <a:solidFill>
                  <a:schemeClr val="bg1"/>
                </a:solidFill>
                <a:cs typeface="Poppins SemiBold" panose="02000000000000000000" pitchFamily="2" charset="0"/>
              </a:rPr>
              <a:t>Protokół rozeznania cenowego</a:t>
            </a:r>
            <a:endParaRPr lang="en-US" sz="4400" b="1" cap="all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1ACD40-655C-C53D-2214-CCF294C39A12}"/>
              </a:ext>
            </a:extLst>
          </p:cNvPr>
          <p:cNvCxnSpPr/>
          <p:nvPr/>
        </p:nvCxnSpPr>
        <p:spPr>
          <a:xfrm flipH="1">
            <a:off x="13076826" y="1201737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4CA3BF8-3D85-E0AF-E413-F3DA2FBBC03F}"/>
              </a:ext>
            </a:extLst>
          </p:cNvPr>
          <p:cNvSpPr txBox="1"/>
          <p:nvPr/>
        </p:nvSpPr>
        <p:spPr>
          <a:xfrm>
            <a:off x="13024005" y="4652785"/>
            <a:ext cx="10169823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b="1" u="sng" dirty="0">
                <a:solidFill>
                  <a:schemeClr val="bg1"/>
                </a:solidFill>
                <a:cs typeface="Poppins SemiBold" panose="02000000000000000000" pitchFamily="2" charset="0"/>
              </a:rPr>
              <a:t>Konieczne jest podanie TERMINU szkolenia.</a:t>
            </a:r>
            <a:br>
              <a:rPr lang="pl-PL" b="1" u="sng" dirty="0">
                <a:solidFill>
                  <a:schemeClr val="bg1"/>
                </a:solidFill>
                <a:cs typeface="Poppins SemiBold" panose="02000000000000000000" pitchFamily="2" charset="0"/>
              </a:rPr>
            </a:br>
            <a:r>
              <a:rPr lang="pl-PL" b="1" u="sng" dirty="0">
                <a:solidFill>
                  <a:schemeClr val="bg1"/>
                </a:solidFill>
                <a:cs typeface="Poppins SemiBold" panose="02000000000000000000" pitchFamily="2" charset="0"/>
              </a:rPr>
              <a:t>Faktura zakupowa musi być dostarczona do biura projektu do 3 dni roboczych po zakończeniu szkolenia!</a:t>
            </a:r>
            <a:endParaRPr lang="en-US" b="1" u="sng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pic>
        <p:nvPicPr>
          <p:cNvPr id="14" name="Symbol zastępczy obrazu 4">
            <a:extLst>
              <a:ext uri="{FF2B5EF4-FFF2-40B4-BE49-F238E27FC236}">
                <a16:creationId xmlns:a16="http://schemas.microsoft.com/office/drawing/2014/main" id="{BA50F6EA-CD37-FB00-13B8-5ECF66BDD1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r="16715"/>
          <a:stretch/>
        </p:blipFill>
        <p:spPr>
          <a:xfrm>
            <a:off x="8315871" y="1780658"/>
            <a:ext cx="4184650" cy="4183062"/>
          </a:xfrm>
        </p:spPr>
      </p:pic>
    </p:spTree>
    <p:extLst>
      <p:ext uri="{BB962C8B-B14F-4D97-AF65-F5344CB8AC3E}">
        <p14:creationId xmlns:p14="http://schemas.microsoft.com/office/powerpoint/2010/main" val="8982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292" y="2561209"/>
            <a:ext cx="2070936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b="1" dirty="0">
                <a:solidFill>
                  <a:schemeClr val="bg1"/>
                </a:solidFill>
                <a:cs typeface="Poppins SemiBold" panose="02000000000000000000" pitchFamily="2" charset="0"/>
              </a:rPr>
              <a:t>Dane kontaktowe - </a:t>
            </a:r>
            <a:r>
              <a:rPr lang="pl-PL" sz="7200" b="1" dirty="0">
                <a:solidFill>
                  <a:schemeClr val="bg2">
                    <a:lumMod val="90000"/>
                  </a:schemeClr>
                </a:solidFill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WSD</a:t>
            </a:r>
            <a:endParaRPr lang="en-US" sz="7200" b="1" dirty="0">
              <a:solidFill>
                <a:schemeClr val="bg2">
                  <a:lumMod val="90000"/>
                </a:schemeClr>
              </a:solidFill>
              <a:cs typeface="Poppins SemiBold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-563667" y="8984353"/>
            <a:ext cx="5949688" cy="874127"/>
            <a:chOff x="2827293" y="11097093"/>
            <a:chExt cx="4256251" cy="874127"/>
          </a:xfrm>
        </p:grpSpPr>
        <p:sp>
          <p:nvSpPr>
            <p:cNvPr id="21" name="TextBox 20"/>
            <p:cNvSpPr txBox="1"/>
            <p:nvPr/>
          </p:nvSpPr>
          <p:spPr>
            <a:xfrm>
              <a:off x="2827293" y="11097093"/>
              <a:ext cx="4256251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3000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Agnieszka Michałowska</a:t>
              </a:r>
              <a:endParaRPr lang="en-US" sz="3000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27293" y="11475763"/>
              <a:ext cx="3965419" cy="4954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3000"/>
                </a:spcAft>
              </a:pPr>
              <a:r>
                <a:rPr lang="pl-PL" sz="2400" dirty="0">
                  <a:solidFill>
                    <a:schemeClr val="bg1"/>
                  </a:solidFill>
                  <a:latin typeface="+mj-lt"/>
                  <a:cs typeface="Poppins" panose="02000000000000000000" pitchFamily="2" charset="0"/>
                </a:rPr>
                <a:t>Zgłoszenia do projektu</a:t>
              </a:r>
              <a:endParaRPr lang="en-US" sz="2400" dirty="0">
                <a:solidFill>
                  <a:schemeClr val="bg1"/>
                </a:solidFill>
                <a:latin typeface="+mj-lt"/>
                <a:cs typeface="Poppins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39481" y="8925318"/>
            <a:ext cx="3965419" cy="875409"/>
            <a:chOff x="8132256" y="11025715"/>
            <a:chExt cx="3965419" cy="875409"/>
          </a:xfrm>
        </p:grpSpPr>
        <p:sp>
          <p:nvSpPr>
            <p:cNvPr id="25" name="TextBox 24"/>
            <p:cNvSpPr txBox="1"/>
            <p:nvPr/>
          </p:nvSpPr>
          <p:spPr>
            <a:xfrm>
              <a:off x="8132256" y="11025715"/>
              <a:ext cx="3965419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3000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Sylwia </a:t>
              </a:r>
              <a:r>
                <a:rPr lang="pl-PL" sz="3000" b="1" dirty="0" err="1">
                  <a:solidFill>
                    <a:schemeClr val="bg1"/>
                  </a:solidFill>
                  <a:cs typeface="Poppins SemiBold" panose="02000000000000000000" pitchFamily="2" charset="0"/>
                </a:rPr>
                <a:t>Ibowicz</a:t>
              </a:r>
              <a:endParaRPr lang="en-US" sz="3000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32256" y="11404385"/>
              <a:ext cx="3965419" cy="4967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3000"/>
                </a:spcAft>
              </a:pPr>
              <a:r>
                <a:rPr lang="pl-PL" sz="2400" dirty="0">
                  <a:solidFill>
                    <a:schemeClr val="bg1"/>
                  </a:solidFill>
                  <a:latin typeface="+mj-lt"/>
                  <a:cs typeface="Poppins" panose="02000000000000000000" pitchFamily="2" charset="0"/>
                </a:rPr>
                <a:t>Zgłoszenia do projektu</a:t>
              </a:r>
              <a:r>
                <a:rPr lang="en-US" sz="2400" dirty="0">
                  <a:solidFill>
                    <a:schemeClr val="bg1"/>
                  </a:solidFill>
                  <a:latin typeface="+mj-lt"/>
                  <a:cs typeface="Poppins" panose="02000000000000000000" pitchFamily="2" charset="0"/>
                </a:rPr>
                <a:t>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738991" y="8994066"/>
            <a:ext cx="3965419" cy="875409"/>
            <a:chOff x="13468868" y="10899200"/>
            <a:chExt cx="3965419" cy="875409"/>
          </a:xfrm>
        </p:grpSpPr>
        <p:sp>
          <p:nvSpPr>
            <p:cNvPr id="28" name="TextBox 27"/>
            <p:cNvSpPr txBox="1"/>
            <p:nvPr/>
          </p:nvSpPr>
          <p:spPr>
            <a:xfrm>
              <a:off x="13468868" y="10899200"/>
              <a:ext cx="3965419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3000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Beata Lewicka</a:t>
              </a:r>
              <a:endParaRPr lang="en-US" sz="3000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468868" y="11277870"/>
              <a:ext cx="3965419" cy="4967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3000"/>
                </a:spcAft>
              </a:pPr>
              <a:r>
                <a:rPr lang="pl-PL" sz="2400" dirty="0">
                  <a:solidFill>
                    <a:schemeClr val="bg1"/>
                  </a:solidFill>
                  <a:latin typeface="+mj-lt"/>
                  <a:cs typeface="Poppins" panose="02000000000000000000" pitchFamily="2" charset="0"/>
                </a:rPr>
                <a:t>Faktury i rozliczenia</a:t>
              </a:r>
              <a:endParaRPr lang="en-US" sz="2400" dirty="0">
                <a:solidFill>
                  <a:schemeClr val="bg1"/>
                </a:solidFill>
                <a:latin typeface="+mj-lt"/>
                <a:cs typeface="Poppins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864415" y="9003415"/>
            <a:ext cx="5543142" cy="923330"/>
            <a:chOff x="18746667" y="11097093"/>
            <a:chExt cx="3965419" cy="923330"/>
          </a:xfrm>
        </p:grpSpPr>
        <p:sp>
          <p:nvSpPr>
            <p:cNvPr id="31" name="TextBox 30"/>
            <p:cNvSpPr txBox="1"/>
            <p:nvPr/>
          </p:nvSpPr>
          <p:spPr>
            <a:xfrm>
              <a:off x="18746667" y="11097093"/>
              <a:ext cx="3965419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3000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Joanna Mrowiec-</a:t>
              </a:r>
              <a:r>
                <a:rPr lang="pl-PL" sz="3000" b="1" dirty="0" err="1">
                  <a:solidFill>
                    <a:schemeClr val="bg1"/>
                  </a:solidFill>
                  <a:cs typeface="Poppins SemiBold" panose="02000000000000000000" pitchFamily="2" charset="0"/>
                </a:rPr>
                <a:t>Denkowska</a:t>
              </a:r>
              <a:endParaRPr lang="en-US" sz="3000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746667" y="11475763"/>
              <a:ext cx="3965419" cy="4967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3000"/>
                </a:spcAft>
              </a:pPr>
              <a:r>
                <a:rPr lang="pl-PL" sz="2400" dirty="0">
                  <a:solidFill>
                    <a:schemeClr val="bg1"/>
                  </a:solidFill>
                  <a:latin typeface="+mj-lt"/>
                  <a:cs typeface="Poppins" panose="02000000000000000000" pitchFamily="2" charset="0"/>
                </a:rPr>
                <a:t>Informacje, wydarzenia</a:t>
              </a:r>
              <a:endParaRPr lang="en-US" sz="2400" dirty="0">
                <a:solidFill>
                  <a:schemeClr val="bg1"/>
                </a:solidFill>
                <a:latin typeface="+mj-lt"/>
                <a:cs typeface="Poppins" panose="020000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FB1CE5D-4042-74F3-4578-6591EEF6451C}"/>
              </a:ext>
            </a:extLst>
          </p:cNvPr>
          <p:cNvSpPr txBox="1"/>
          <p:nvPr/>
        </p:nvSpPr>
        <p:spPr>
          <a:xfrm>
            <a:off x="431565" y="221361"/>
            <a:ext cx="788430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000" cap="all" spc="600" dirty="0">
                <a:solidFill>
                  <a:schemeClr val="bg1"/>
                </a:solidFill>
                <a:cs typeface="Poppins SemiBold" panose="02000000000000000000" pitchFamily="2" charset="0"/>
              </a:rPr>
              <a:t>Magdalena Palacz</a:t>
            </a:r>
            <a:endParaRPr lang="en-US" sz="3000" cap="all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DBE634-F9AF-1756-11E3-A751CB5AE825}"/>
              </a:ext>
            </a:extLst>
          </p:cNvPr>
          <p:cNvSpPr txBox="1"/>
          <p:nvPr/>
        </p:nvSpPr>
        <p:spPr>
          <a:xfrm>
            <a:off x="21253627" y="184712"/>
            <a:ext cx="313037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 </a:t>
            </a:r>
            <a:r>
              <a:rPr lang="pl-PL" sz="6000" b="1" cap="all" dirty="0" err="1">
                <a:solidFill>
                  <a:srgbClr val="33CCCC"/>
                </a:solidFill>
                <a:cs typeface="Poppins SemiBold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</a:t>
            </a:r>
            <a:r>
              <a:rPr lang="pl-PL" b="1" cap="all" dirty="0" err="1">
                <a:solidFill>
                  <a:srgbClr val="33CCCC"/>
                </a:solidFill>
                <a:cs typeface="Poppins SemiBold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lang="pl-PL" sz="6000" b="1" cap="all" dirty="0" err="1">
                <a:solidFill>
                  <a:srgbClr val="33CCCC"/>
                </a:solidFill>
                <a:cs typeface="Poppins SemiBold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endParaRPr lang="en-US" sz="6000" b="1" cap="all" dirty="0">
              <a:solidFill>
                <a:srgbClr val="33CCCC"/>
              </a:solidFill>
              <a:cs typeface="Poppins SemiBold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929A8B-2C8D-2400-A6A9-7890A46E85E2}"/>
              </a:ext>
            </a:extLst>
          </p:cNvPr>
          <p:cNvGrpSpPr/>
          <p:nvPr/>
        </p:nvGrpSpPr>
        <p:grpSpPr>
          <a:xfrm>
            <a:off x="19009372" y="9008954"/>
            <a:ext cx="5543142" cy="874127"/>
            <a:chOff x="18746667" y="11097093"/>
            <a:chExt cx="3965419" cy="8741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D81127-AA09-5D37-C8DB-E747CAD35B53}"/>
                </a:ext>
              </a:extLst>
            </p:cNvPr>
            <p:cNvSpPr txBox="1"/>
            <p:nvPr/>
          </p:nvSpPr>
          <p:spPr>
            <a:xfrm>
              <a:off x="18746667" y="11097093"/>
              <a:ext cx="3965419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3000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Klaudia Gancarczyk</a:t>
              </a:r>
              <a:endParaRPr lang="en-US" sz="3000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B2ACA8-4FE6-EA83-1258-59976A149B1A}"/>
                </a:ext>
              </a:extLst>
            </p:cNvPr>
            <p:cNvSpPr txBox="1"/>
            <p:nvPr/>
          </p:nvSpPr>
          <p:spPr>
            <a:xfrm>
              <a:off x="18746667" y="11475763"/>
              <a:ext cx="3965419" cy="4954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3000"/>
                </a:spcAft>
              </a:pPr>
              <a:r>
                <a:rPr lang="pl-PL" sz="2400" dirty="0">
                  <a:solidFill>
                    <a:schemeClr val="bg1"/>
                  </a:solidFill>
                  <a:latin typeface="+mj-lt"/>
                  <a:cs typeface="Poppins" panose="02000000000000000000" pitchFamily="2" charset="0"/>
                </a:rPr>
                <a:t>Strona internetowa</a:t>
              </a:r>
              <a:endParaRPr lang="en-US" sz="2400" dirty="0">
                <a:solidFill>
                  <a:schemeClr val="bg1"/>
                </a:solidFill>
                <a:latin typeface="+mj-lt"/>
                <a:cs typeface="Poppins" panose="02000000000000000000" pitchFamily="2" charset="0"/>
              </a:endParaRPr>
            </a:p>
          </p:txBody>
        </p:sp>
      </p:grpSp>
      <p:pic>
        <p:nvPicPr>
          <p:cNvPr id="1026" name="Picture 2" descr="Grafika wektorowa Zespół, obrazy wektorowe | Depositphotos">
            <a:extLst>
              <a:ext uri="{FF2B5EF4-FFF2-40B4-BE49-F238E27FC236}">
                <a16:creationId xmlns:a16="http://schemas.microsoft.com/office/drawing/2014/main" id="{94C859BF-7667-6B2B-B5CF-BD0587E6FF85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4" r="21164"/>
          <a:stretch>
            <a:fillRect/>
          </a:stretch>
        </p:blipFill>
        <p:spPr bwMode="auto">
          <a:xfrm>
            <a:off x="1674813" y="6121810"/>
            <a:ext cx="2370156" cy="232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Grafika wektorowa Zespół, obrazy wektorowe | Depositphotos">
            <a:extLst>
              <a:ext uri="{FF2B5EF4-FFF2-40B4-BE49-F238E27FC236}">
                <a16:creationId xmlns:a16="http://schemas.microsoft.com/office/drawing/2014/main" id="{B0EDC3FA-ED98-CBA8-E537-C850DAA4F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4" r="21164"/>
          <a:stretch>
            <a:fillRect/>
          </a:stretch>
        </p:blipFill>
        <p:spPr bwMode="auto">
          <a:xfrm>
            <a:off x="6462644" y="6121810"/>
            <a:ext cx="2370156" cy="232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Grafika wektorowa Zespół, obrazy wektorowe | Depositphotos">
            <a:extLst>
              <a:ext uri="{FF2B5EF4-FFF2-40B4-BE49-F238E27FC236}">
                <a16:creationId xmlns:a16="http://schemas.microsoft.com/office/drawing/2014/main" id="{B3714E0A-D577-4DCA-EE97-D7559FECA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4" r="21164"/>
          <a:stretch>
            <a:fillRect/>
          </a:stretch>
        </p:blipFill>
        <p:spPr bwMode="auto">
          <a:xfrm>
            <a:off x="11173068" y="6165009"/>
            <a:ext cx="2370156" cy="232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Grafika wektorowa Zespół, obrazy wektorowe | Depositphotos">
            <a:extLst>
              <a:ext uri="{FF2B5EF4-FFF2-40B4-BE49-F238E27FC236}">
                <a16:creationId xmlns:a16="http://schemas.microsoft.com/office/drawing/2014/main" id="{7E3D1BA6-A4DE-191A-AFAB-C5CC6E85FC78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4" r="21164"/>
          <a:stretch>
            <a:fillRect/>
          </a:stretch>
        </p:blipFill>
        <p:spPr bwMode="auto">
          <a:xfrm>
            <a:off x="15952667" y="6179279"/>
            <a:ext cx="2355893" cy="2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Grafika wektorowa Zespół, obrazy wektorowe | Depositphotos">
            <a:extLst>
              <a:ext uri="{FF2B5EF4-FFF2-40B4-BE49-F238E27FC236}">
                <a16:creationId xmlns:a16="http://schemas.microsoft.com/office/drawing/2014/main" id="{E5922C0C-3E88-DB62-87B9-85FFE6AB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4" r="21164"/>
          <a:stretch>
            <a:fillRect/>
          </a:stretch>
        </p:blipFill>
        <p:spPr bwMode="auto">
          <a:xfrm>
            <a:off x="20723403" y="6165009"/>
            <a:ext cx="2370156" cy="232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Obraz 3">
            <a:extLst>
              <a:ext uri="{FF2B5EF4-FFF2-40B4-BE49-F238E27FC236}">
                <a16:creationId xmlns:a16="http://schemas.microsoft.com/office/drawing/2014/main" id="{5FC039D8-78A8-F932-1437-0F8C662845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96" y="12352411"/>
            <a:ext cx="15168833" cy="1107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173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2192000" y="0"/>
            <a:ext cx="12192000" cy="12079288"/>
          </a:xfrm>
          <a:prstGeom prst="rect">
            <a:avLst/>
          </a:prstGeom>
          <a:solidFill>
            <a:srgbClr val="15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00199" y="1339914"/>
            <a:ext cx="89402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Dane kontaktowe</a:t>
            </a:r>
            <a:endParaRPr lang="en-US" sz="100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0174" y="8210299"/>
            <a:ext cx="56769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cs typeface="Poppins SemiBold" panose="02000000000000000000" pitchFamily="2" charset="0"/>
              </a:rPr>
              <a:t>Dziękuję za uwagę </a:t>
            </a:r>
          </a:p>
          <a:p>
            <a:r>
              <a:rPr lang="pl-PL" b="1" dirty="0">
                <a:solidFill>
                  <a:schemeClr val="bg1"/>
                </a:solidFill>
                <a:cs typeface="Poppins SemiBold" panose="02000000000000000000" pitchFamily="2" charset="0"/>
              </a:rPr>
              <a:t>zapraszam do aplikowania</a:t>
            </a:r>
            <a:endParaRPr lang="en-US" b="1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grpSp>
        <p:nvGrpSpPr>
          <p:cNvPr id="33" name="Grupa 32"/>
          <p:cNvGrpSpPr/>
          <p:nvPr/>
        </p:nvGrpSpPr>
        <p:grpSpPr>
          <a:xfrm>
            <a:off x="12458194" y="2498271"/>
            <a:ext cx="12191999" cy="7472498"/>
            <a:chOff x="14344906" y="2748305"/>
            <a:chExt cx="10325606" cy="7472498"/>
          </a:xfrm>
        </p:grpSpPr>
        <p:grpSp>
          <p:nvGrpSpPr>
            <p:cNvPr id="14" name="Group 13"/>
            <p:cNvGrpSpPr/>
            <p:nvPr/>
          </p:nvGrpSpPr>
          <p:grpSpPr>
            <a:xfrm>
              <a:off x="16196593" y="2748305"/>
              <a:ext cx="8473919" cy="2702373"/>
              <a:chOff x="18215893" y="2303346"/>
              <a:chExt cx="8473919" cy="270237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8215893" y="2303346"/>
                <a:ext cx="449170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cs typeface="Poppins SemiBold" panose="02000000000000000000" pitchFamily="2" charset="0"/>
                  </a:rPr>
                  <a:t>Phone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215893" y="2851283"/>
                <a:ext cx="8473919" cy="2154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l-PL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m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gr Beata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Lewicka</a:t>
                </a:r>
                <a:r>
                  <a:rPr lang="pl-PL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  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+48 32 400 31 25</a:t>
                </a:r>
              </a:p>
              <a:p>
                <a:r>
                  <a:rPr lang="pl-PL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m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gr Klaudia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Gancarczyk</a:t>
                </a:r>
                <a:r>
                  <a:rPr lang="pl-PL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+48 32 400 31 25</a:t>
                </a:r>
              </a:p>
              <a:p>
                <a:r>
                  <a:rPr lang="pl-PL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m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gr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inż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. Agnieszka Michałowska</a:t>
                </a:r>
                <a:r>
                  <a:rPr lang="pl-PL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+48 32 400 31 11</a:t>
                </a:r>
              </a:p>
              <a:p>
                <a:r>
                  <a:rPr lang="pl-PL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m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gr Sylwia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Ibowicz</a:t>
                </a:r>
                <a:r>
                  <a:rPr lang="pl-PL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+48 32 400 31 11</a:t>
                </a:r>
              </a:p>
              <a:p>
                <a:r>
                  <a:rPr lang="pl-PL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m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gr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inż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. Joanna Mrowiec-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Denkowska</a:t>
                </a:r>
                <a:r>
                  <a:rPr lang="pl-PL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tel.:+48 32 400 31 12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6196593" y="5976779"/>
              <a:ext cx="7010879" cy="1582469"/>
              <a:chOff x="18215893" y="5511286"/>
              <a:chExt cx="7010879" cy="158246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8215893" y="5511286"/>
                <a:ext cx="449170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cs typeface="Poppins SemiBold" panose="02000000000000000000" pitchFamily="2" charset="0"/>
                  </a:rPr>
                  <a:t>E-</a:t>
                </a:r>
                <a:r>
                  <a:rPr lang="en-US" b="1" dirty="0" err="1">
                    <a:solidFill>
                      <a:schemeClr val="bg1"/>
                    </a:solidFill>
                    <a:cs typeface="Poppins SemiBold" panose="02000000000000000000" pitchFamily="2" charset="0"/>
                  </a:rPr>
                  <a:t>mai</a:t>
                </a:r>
                <a:r>
                  <a:rPr lang="pl-PL" b="1" dirty="0">
                    <a:solidFill>
                      <a:schemeClr val="bg1"/>
                    </a:solidFill>
                    <a:cs typeface="Poppins SemiBold" panose="02000000000000000000" pitchFamily="2" charset="0"/>
                  </a:rPr>
                  <a:t>l</a:t>
                </a:r>
                <a:endParaRPr lang="en-US" b="1" dirty="0">
                  <a:solidFill>
                    <a:schemeClr val="bg1"/>
                  </a:solidFill>
                  <a:cs typeface="Poppins SemiBold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215893" y="5985759"/>
                <a:ext cx="7010879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RJO15@POLSL.PL</a:t>
                </a:r>
              </a:p>
              <a:p>
                <a:r>
                  <a:rPr lang="en-US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DOCTORAL.SCHOOL@POLSL.PL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6196593" y="9115428"/>
              <a:ext cx="7875879" cy="1101935"/>
              <a:chOff x="18215893" y="8670469"/>
              <a:chExt cx="7875879" cy="11019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8215893" y="8670469"/>
                <a:ext cx="449170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cs typeface="Poppins SemiBold" panose="02000000000000000000" pitchFamily="2" charset="0"/>
                  </a:rPr>
                  <a:t>Follow</a:t>
                </a:r>
                <a:r>
                  <a:rPr lang="pl-PL" b="1" dirty="0">
                    <a:solidFill>
                      <a:schemeClr val="bg1"/>
                    </a:solidFill>
                    <a:cs typeface="Poppins SemiBold" panose="02000000000000000000" pitchFamily="2" charset="0"/>
                  </a:rPr>
                  <a:t> </a:t>
                </a:r>
                <a:r>
                  <a:rPr lang="pl-PL" b="1" dirty="0" err="1">
                    <a:solidFill>
                      <a:schemeClr val="bg1"/>
                    </a:solidFill>
                    <a:cs typeface="Poppins SemiBold" panose="02000000000000000000" pitchFamily="2" charset="0"/>
                  </a:rPr>
                  <a:t>us</a:t>
                </a:r>
                <a:r>
                  <a:rPr lang="en-US" b="1" dirty="0">
                    <a:solidFill>
                      <a:schemeClr val="bg1"/>
                    </a:solidFill>
                    <a:cs typeface="Poppins SemiBold" panose="02000000000000000000" pitchFamily="2" charset="0"/>
                  </a:rPr>
                  <a:t>: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215893" y="9218406"/>
                <a:ext cx="787587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+mj-lt"/>
                    <a:cs typeface="Poppins" panose="02000000000000000000" pitchFamily="2" charset="0"/>
                  </a:rPr>
                  <a:t>https://portal.polsl.pl/green-and-digital/</a:t>
                </a:r>
              </a:p>
            </p:txBody>
          </p:sp>
        </p:grpSp>
        <p:sp>
          <p:nvSpPr>
            <p:cNvPr id="18" name="Freeform 30"/>
            <p:cNvSpPr>
              <a:spLocks noEditPoints="1"/>
            </p:cNvSpPr>
            <p:nvPr/>
          </p:nvSpPr>
          <p:spPr bwMode="auto">
            <a:xfrm>
              <a:off x="14389765" y="6010191"/>
              <a:ext cx="873532" cy="636748"/>
            </a:xfrm>
            <a:custGeom>
              <a:avLst/>
              <a:gdLst>
                <a:gd name="T0" fmla="*/ 321 w 353"/>
                <a:gd name="T1" fmla="*/ 0 h 256"/>
                <a:gd name="T2" fmla="*/ 32 w 353"/>
                <a:gd name="T3" fmla="*/ 0 h 256"/>
                <a:gd name="T4" fmla="*/ 0 w 353"/>
                <a:gd name="T5" fmla="*/ 32 h 256"/>
                <a:gd name="T6" fmla="*/ 0 w 353"/>
                <a:gd name="T7" fmla="*/ 224 h 256"/>
                <a:gd name="T8" fmla="*/ 32 w 353"/>
                <a:gd name="T9" fmla="*/ 256 h 256"/>
                <a:gd name="T10" fmla="*/ 321 w 353"/>
                <a:gd name="T11" fmla="*/ 256 h 256"/>
                <a:gd name="T12" fmla="*/ 353 w 353"/>
                <a:gd name="T13" fmla="*/ 224 h 256"/>
                <a:gd name="T14" fmla="*/ 353 w 353"/>
                <a:gd name="T15" fmla="*/ 32 h 256"/>
                <a:gd name="T16" fmla="*/ 321 w 353"/>
                <a:gd name="T17" fmla="*/ 0 h 256"/>
                <a:gd name="T18" fmla="*/ 32 w 353"/>
                <a:gd name="T19" fmla="*/ 16 h 256"/>
                <a:gd name="T20" fmla="*/ 321 w 353"/>
                <a:gd name="T21" fmla="*/ 16 h 256"/>
                <a:gd name="T22" fmla="*/ 326 w 353"/>
                <a:gd name="T23" fmla="*/ 17 h 256"/>
                <a:gd name="T24" fmla="*/ 187 w 353"/>
                <a:gd name="T25" fmla="*/ 156 h 256"/>
                <a:gd name="T26" fmla="*/ 176 w 353"/>
                <a:gd name="T27" fmla="*/ 160 h 256"/>
                <a:gd name="T28" fmla="*/ 165 w 353"/>
                <a:gd name="T29" fmla="*/ 156 h 256"/>
                <a:gd name="T30" fmla="*/ 26 w 353"/>
                <a:gd name="T31" fmla="*/ 17 h 256"/>
                <a:gd name="T32" fmla="*/ 32 w 353"/>
                <a:gd name="T33" fmla="*/ 16 h 256"/>
                <a:gd name="T34" fmla="*/ 16 w 353"/>
                <a:gd name="T35" fmla="*/ 224 h 256"/>
                <a:gd name="T36" fmla="*/ 16 w 353"/>
                <a:gd name="T37" fmla="*/ 32 h 256"/>
                <a:gd name="T38" fmla="*/ 16 w 353"/>
                <a:gd name="T39" fmla="*/ 29 h 256"/>
                <a:gd name="T40" fmla="*/ 115 w 353"/>
                <a:gd name="T41" fmla="*/ 128 h 256"/>
                <a:gd name="T42" fmla="*/ 16 w 353"/>
                <a:gd name="T43" fmla="*/ 227 h 256"/>
                <a:gd name="T44" fmla="*/ 16 w 353"/>
                <a:gd name="T45" fmla="*/ 224 h 256"/>
                <a:gd name="T46" fmla="*/ 321 w 353"/>
                <a:gd name="T47" fmla="*/ 240 h 256"/>
                <a:gd name="T48" fmla="*/ 32 w 353"/>
                <a:gd name="T49" fmla="*/ 240 h 256"/>
                <a:gd name="T50" fmla="*/ 26 w 353"/>
                <a:gd name="T51" fmla="*/ 239 h 256"/>
                <a:gd name="T52" fmla="*/ 126 w 353"/>
                <a:gd name="T53" fmla="*/ 139 h 256"/>
                <a:gd name="T54" fmla="*/ 154 w 353"/>
                <a:gd name="T55" fmla="*/ 167 h 256"/>
                <a:gd name="T56" fmla="*/ 176 w 353"/>
                <a:gd name="T57" fmla="*/ 176 h 256"/>
                <a:gd name="T58" fmla="*/ 198 w 353"/>
                <a:gd name="T59" fmla="*/ 167 h 256"/>
                <a:gd name="T60" fmla="*/ 226 w 353"/>
                <a:gd name="T61" fmla="*/ 139 h 256"/>
                <a:gd name="T62" fmla="*/ 326 w 353"/>
                <a:gd name="T63" fmla="*/ 239 h 256"/>
                <a:gd name="T64" fmla="*/ 321 w 353"/>
                <a:gd name="T65" fmla="*/ 240 h 256"/>
                <a:gd name="T66" fmla="*/ 337 w 353"/>
                <a:gd name="T67" fmla="*/ 224 h 256"/>
                <a:gd name="T68" fmla="*/ 336 w 353"/>
                <a:gd name="T69" fmla="*/ 227 h 256"/>
                <a:gd name="T70" fmla="*/ 237 w 353"/>
                <a:gd name="T71" fmla="*/ 128 h 256"/>
                <a:gd name="T72" fmla="*/ 336 w 353"/>
                <a:gd name="T73" fmla="*/ 29 h 256"/>
                <a:gd name="T74" fmla="*/ 337 w 353"/>
                <a:gd name="T75" fmla="*/ 32 h 256"/>
                <a:gd name="T76" fmla="*/ 337 w 353"/>
                <a:gd name="T77" fmla="*/ 2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256">
                  <a:moveTo>
                    <a:pt x="32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42"/>
                    <a:pt x="14" y="256"/>
                    <a:pt x="32" y="256"/>
                  </a:cubicBezTo>
                  <a:cubicBezTo>
                    <a:pt x="321" y="256"/>
                    <a:pt x="321" y="256"/>
                    <a:pt x="321" y="256"/>
                  </a:cubicBezTo>
                  <a:cubicBezTo>
                    <a:pt x="338" y="256"/>
                    <a:pt x="353" y="242"/>
                    <a:pt x="353" y="224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14"/>
                    <a:pt x="338" y="0"/>
                    <a:pt x="321" y="0"/>
                  </a:cubicBezTo>
                  <a:moveTo>
                    <a:pt x="32" y="16"/>
                  </a:moveTo>
                  <a:cubicBezTo>
                    <a:pt x="321" y="16"/>
                    <a:pt x="321" y="16"/>
                    <a:pt x="321" y="16"/>
                  </a:cubicBezTo>
                  <a:cubicBezTo>
                    <a:pt x="323" y="16"/>
                    <a:pt x="324" y="16"/>
                    <a:pt x="326" y="17"/>
                  </a:cubicBezTo>
                  <a:cubicBezTo>
                    <a:pt x="187" y="156"/>
                    <a:pt x="187" y="156"/>
                    <a:pt x="187" y="156"/>
                  </a:cubicBezTo>
                  <a:cubicBezTo>
                    <a:pt x="184" y="158"/>
                    <a:pt x="180" y="160"/>
                    <a:pt x="176" y="160"/>
                  </a:cubicBezTo>
                  <a:cubicBezTo>
                    <a:pt x="172" y="160"/>
                    <a:pt x="168" y="158"/>
                    <a:pt x="165" y="15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2" y="16"/>
                  </a:cubicBezTo>
                  <a:moveTo>
                    <a:pt x="16" y="224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0"/>
                    <a:pt x="16" y="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16" y="226"/>
                    <a:pt x="16" y="225"/>
                    <a:pt x="16" y="224"/>
                  </a:cubicBezTo>
                  <a:moveTo>
                    <a:pt x="321" y="240"/>
                  </a:moveTo>
                  <a:cubicBezTo>
                    <a:pt x="32" y="240"/>
                    <a:pt x="32" y="240"/>
                    <a:pt x="32" y="240"/>
                  </a:cubicBezTo>
                  <a:cubicBezTo>
                    <a:pt x="30" y="240"/>
                    <a:pt x="28" y="240"/>
                    <a:pt x="26" y="2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60" y="173"/>
                    <a:pt x="168" y="176"/>
                    <a:pt x="176" y="176"/>
                  </a:cubicBezTo>
                  <a:cubicBezTo>
                    <a:pt x="184" y="176"/>
                    <a:pt x="192" y="173"/>
                    <a:pt x="198" y="167"/>
                  </a:cubicBezTo>
                  <a:cubicBezTo>
                    <a:pt x="226" y="139"/>
                    <a:pt x="226" y="139"/>
                    <a:pt x="226" y="139"/>
                  </a:cubicBezTo>
                  <a:cubicBezTo>
                    <a:pt x="326" y="239"/>
                    <a:pt x="326" y="239"/>
                    <a:pt x="326" y="239"/>
                  </a:cubicBezTo>
                  <a:cubicBezTo>
                    <a:pt x="324" y="240"/>
                    <a:pt x="323" y="240"/>
                    <a:pt x="321" y="240"/>
                  </a:cubicBezTo>
                  <a:moveTo>
                    <a:pt x="337" y="224"/>
                  </a:moveTo>
                  <a:cubicBezTo>
                    <a:pt x="337" y="225"/>
                    <a:pt x="337" y="226"/>
                    <a:pt x="336" y="227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336" y="29"/>
                    <a:pt x="336" y="29"/>
                    <a:pt x="336" y="29"/>
                  </a:cubicBezTo>
                  <a:cubicBezTo>
                    <a:pt x="337" y="30"/>
                    <a:pt x="337" y="31"/>
                    <a:pt x="337" y="32"/>
                  </a:cubicBezTo>
                  <a:lnTo>
                    <a:pt x="337" y="2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14344906" y="2849038"/>
              <a:ext cx="783420" cy="783420"/>
            </a:xfrm>
            <a:custGeom>
              <a:avLst/>
              <a:gdLst>
                <a:gd name="T0" fmla="*/ 337 w 353"/>
                <a:gd name="T1" fmla="*/ 160 h 353"/>
                <a:gd name="T2" fmla="*/ 353 w 353"/>
                <a:gd name="T3" fmla="*/ 160 h 353"/>
                <a:gd name="T4" fmla="*/ 185 w 353"/>
                <a:gd name="T5" fmla="*/ 8 h 353"/>
                <a:gd name="T6" fmla="*/ 193 w 353"/>
                <a:gd name="T7" fmla="*/ 96 h 353"/>
                <a:gd name="T8" fmla="*/ 265 w 353"/>
                <a:gd name="T9" fmla="*/ 168 h 353"/>
                <a:gd name="T10" fmla="*/ 193 w 353"/>
                <a:gd name="T11" fmla="*/ 80 h 353"/>
                <a:gd name="T12" fmla="*/ 193 w 353"/>
                <a:gd name="T13" fmla="*/ 96 h 353"/>
                <a:gd name="T14" fmla="*/ 209 w 353"/>
                <a:gd name="T15" fmla="*/ 160 h 353"/>
                <a:gd name="T16" fmla="*/ 177 w 353"/>
                <a:gd name="T17" fmla="*/ 160 h 353"/>
                <a:gd name="T18" fmla="*/ 353 w 353"/>
                <a:gd name="T19" fmla="*/ 280 h 353"/>
                <a:gd name="T20" fmla="*/ 342 w 353"/>
                <a:gd name="T21" fmla="*/ 260 h 353"/>
                <a:gd name="T22" fmla="*/ 257 w 353"/>
                <a:gd name="T23" fmla="*/ 200 h 353"/>
                <a:gd name="T24" fmla="*/ 223 w 353"/>
                <a:gd name="T25" fmla="*/ 224 h 353"/>
                <a:gd name="T26" fmla="*/ 212 w 353"/>
                <a:gd name="T27" fmla="*/ 230 h 353"/>
                <a:gd name="T28" fmla="*/ 198 w 353"/>
                <a:gd name="T29" fmla="*/ 223 h 353"/>
                <a:gd name="T30" fmla="*/ 130 w 353"/>
                <a:gd name="T31" fmla="*/ 155 h 353"/>
                <a:gd name="T32" fmla="*/ 129 w 353"/>
                <a:gd name="T33" fmla="*/ 129 h 353"/>
                <a:gd name="T34" fmla="*/ 148 w 353"/>
                <a:gd name="T35" fmla="*/ 110 h 353"/>
                <a:gd name="T36" fmla="*/ 146 w 353"/>
                <a:gd name="T37" fmla="*/ 79 h 353"/>
                <a:gd name="T38" fmla="*/ 89 w 353"/>
                <a:gd name="T39" fmla="*/ 7 h 353"/>
                <a:gd name="T40" fmla="*/ 0 w 353"/>
                <a:gd name="T41" fmla="*/ 84 h 353"/>
                <a:gd name="T42" fmla="*/ 8 w 353"/>
                <a:gd name="T43" fmla="*/ 120 h 353"/>
                <a:gd name="T44" fmla="*/ 233 w 353"/>
                <a:gd name="T45" fmla="*/ 345 h 353"/>
                <a:gd name="T46" fmla="*/ 353 w 353"/>
                <a:gd name="T47" fmla="*/ 281 h 353"/>
                <a:gd name="T48" fmla="*/ 269 w 353"/>
                <a:gd name="T49" fmla="*/ 337 h 353"/>
                <a:gd name="T50" fmla="*/ 237 w 353"/>
                <a:gd name="T51" fmla="*/ 329 h 353"/>
                <a:gd name="T52" fmla="*/ 23 w 353"/>
                <a:gd name="T53" fmla="*/ 113 h 353"/>
                <a:gd name="T54" fmla="*/ 72 w 353"/>
                <a:gd name="T55" fmla="*/ 16 h 353"/>
                <a:gd name="T56" fmla="*/ 79 w 353"/>
                <a:gd name="T57" fmla="*/ 19 h 353"/>
                <a:gd name="T58" fmla="*/ 133 w 353"/>
                <a:gd name="T59" fmla="*/ 89 h 353"/>
                <a:gd name="T60" fmla="*/ 137 w 353"/>
                <a:gd name="T61" fmla="*/ 96 h 353"/>
                <a:gd name="T62" fmla="*/ 118 w 353"/>
                <a:gd name="T63" fmla="*/ 118 h 353"/>
                <a:gd name="T64" fmla="*/ 107 w 353"/>
                <a:gd name="T65" fmla="*/ 141 h 353"/>
                <a:gd name="T66" fmla="*/ 117 w 353"/>
                <a:gd name="T67" fmla="*/ 164 h 353"/>
                <a:gd name="T68" fmla="*/ 189 w 353"/>
                <a:gd name="T69" fmla="*/ 237 h 353"/>
                <a:gd name="T70" fmla="*/ 234 w 353"/>
                <a:gd name="T71" fmla="*/ 236 h 353"/>
                <a:gd name="T72" fmla="*/ 253 w 353"/>
                <a:gd name="T73" fmla="*/ 217 h 353"/>
                <a:gd name="T74" fmla="*/ 263 w 353"/>
                <a:gd name="T75" fmla="*/ 219 h 353"/>
                <a:gd name="T76" fmla="*/ 332 w 353"/>
                <a:gd name="T77" fmla="*/ 273 h 353"/>
                <a:gd name="T78" fmla="*/ 335 w 353"/>
                <a:gd name="T79" fmla="*/ 275 h 353"/>
                <a:gd name="T80" fmla="*/ 337 w 353"/>
                <a:gd name="T81" fmla="*/ 2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3" h="353">
                  <a:moveTo>
                    <a:pt x="193" y="16"/>
                  </a:moveTo>
                  <a:cubicBezTo>
                    <a:pt x="273" y="16"/>
                    <a:pt x="337" y="80"/>
                    <a:pt x="337" y="160"/>
                  </a:cubicBezTo>
                  <a:cubicBezTo>
                    <a:pt x="337" y="165"/>
                    <a:pt x="341" y="168"/>
                    <a:pt x="345" y="168"/>
                  </a:cubicBezTo>
                  <a:cubicBezTo>
                    <a:pt x="350" y="168"/>
                    <a:pt x="353" y="165"/>
                    <a:pt x="353" y="160"/>
                  </a:cubicBezTo>
                  <a:cubicBezTo>
                    <a:pt x="353" y="71"/>
                    <a:pt x="282" y="0"/>
                    <a:pt x="193" y="0"/>
                  </a:cubicBezTo>
                  <a:cubicBezTo>
                    <a:pt x="188" y="0"/>
                    <a:pt x="185" y="3"/>
                    <a:pt x="185" y="8"/>
                  </a:cubicBezTo>
                  <a:cubicBezTo>
                    <a:pt x="185" y="12"/>
                    <a:pt x="188" y="16"/>
                    <a:pt x="193" y="16"/>
                  </a:cubicBezTo>
                  <a:moveTo>
                    <a:pt x="193" y="96"/>
                  </a:moveTo>
                  <a:cubicBezTo>
                    <a:pt x="228" y="96"/>
                    <a:pt x="257" y="125"/>
                    <a:pt x="257" y="160"/>
                  </a:cubicBezTo>
                  <a:cubicBezTo>
                    <a:pt x="257" y="165"/>
                    <a:pt x="261" y="168"/>
                    <a:pt x="265" y="168"/>
                  </a:cubicBezTo>
                  <a:cubicBezTo>
                    <a:pt x="270" y="168"/>
                    <a:pt x="273" y="165"/>
                    <a:pt x="273" y="160"/>
                  </a:cubicBezTo>
                  <a:cubicBezTo>
                    <a:pt x="273" y="116"/>
                    <a:pt x="237" y="80"/>
                    <a:pt x="193" y="80"/>
                  </a:cubicBezTo>
                  <a:cubicBezTo>
                    <a:pt x="188" y="80"/>
                    <a:pt x="185" y="83"/>
                    <a:pt x="185" y="88"/>
                  </a:cubicBezTo>
                  <a:cubicBezTo>
                    <a:pt x="185" y="92"/>
                    <a:pt x="188" y="96"/>
                    <a:pt x="193" y="96"/>
                  </a:cubicBezTo>
                  <a:moveTo>
                    <a:pt x="193" y="176"/>
                  </a:moveTo>
                  <a:cubicBezTo>
                    <a:pt x="202" y="176"/>
                    <a:pt x="209" y="169"/>
                    <a:pt x="209" y="160"/>
                  </a:cubicBezTo>
                  <a:cubicBezTo>
                    <a:pt x="209" y="151"/>
                    <a:pt x="202" y="144"/>
                    <a:pt x="193" y="144"/>
                  </a:cubicBezTo>
                  <a:cubicBezTo>
                    <a:pt x="184" y="144"/>
                    <a:pt x="177" y="151"/>
                    <a:pt x="177" y="160"/>
                  </a:cubicBezTo>
                  <a:cubicBezTo>
                    <a:pt x="177" y="169"/>
                    <a:pt x="184" y="176"/>
                    <a:pt x="193" y="176"/>
                  </a:cubicBezTo>
                  <a:moveTo>
                    <a:pt x="353" y="280"/>
                  </a:moveTo>
                  <a:cubicBezTo>
                    <a:pt x="353" y="274"/>
                    <a:pt x="351" y="268"/>
                    <a:pt x="346" y="263"/>
                  </a:cubicBezTo>
                  <a:cubicBezTo>
                    <a:pt x="345" y="262"/>
                    <a:pt x="343" y="261"/>
                    <a:pt x="342" y="260"/>
                  </a:cubicBezTo>
                  <a:cubicBezTo>
                    <a:pt x="274" y="207"/>
                    <a:pt x="274" y="207"/>
                    <a:pt x="274" y="207"/>
                  </a:cubicBezTo>
                  <a:cubicBezTo>
                    <a:pt x="270" y="203"/>
                    <a:pt x="264" y="200"/>
                    <a:pt x="257" y="200"/>
                  </a:cubicBezTo>
                  <a:cubicBezTo>
                    <a:pt x="251" y="200"/>
                    <a:pt x="246" y="202"/>
                    <a:pt x="242" y="205"/>
                  </a:cubicBezTo>
                  <a:cubicBezTo>
                    <a:pt x="223" y="224"/>
                    <a:pt x="223" y="224"/>
                    <a:pt x="223" y="224"/>
                  </a:cubicBezTo>
                  <a:cubicBezTo>
                    <a:pt x="223" y="224"/>
                    <a:pt x="223" y="224"/>
                    <a:pt x="223" y="224"/>
                  </a:cubicBezTo>
                  <a:cubicBezTo>
                    <a:pt x="221" y="227"/>
                    <a:pt x="216" y="230"/>
                    <a:pt x="212" y="230"/>
                  </a:cubicBezTo>
                  <a:cubicBezTo>
                    <a:pt x="206" y="230"/>
                    <a:pt x="201" y="227"/>
                    <a:pt x="198" y="223"/>
                  </a:cubicBezTo>
                  <a:cubicBezTo>
                    <a:pt x="198" y="223"/>
                    <a:pt x="198" y="223"/>
                    <a:pt x="198" y="223"/>
                  </a:cubicBezTo>
                  <a:cubicBezTo>
                    <a:pt x="172" y="204"/>
                    <a:pt x="149" y="181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6" y="152"/>
                    <a:pt x="123" y="147"/>
                    <a:pt x="123" y="141"/>
                  </a:cubicBezTo>
                  <a:cubicBezTo>
                    <a:pt x="123" y="136"/>
                    <a:pt x="125" y="132"/>
                    <a:pt x="129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1" y="106"/>
                    <a:pt x="153" y="101"/>
                    <a:pt x="153" y="96"/>
                  </a:cubicBezTo>
                  <a:cubicBezTo>
                    <a:pt x="153" y="89"/>
                    <a:pt x="150" y="83"/>
                    <a:pt x="146" y="79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9"/>
                    <a:pt x="91" y="8"/>
                    <a:pt x="89" y="7"/>
                  </a:cubicBezTo>
                  <a:cubicBezTo>
                    <a:pt x="85" y="2"/>
                    <a:pt x="79" y="0"/>
                    <a:pt x="72" y="0"/>
                  </a:cubicBezTo>
                  <a:cubicBezTo>
                    <a:pt x="40" y="0"/>
                    <a:pt x="0" y="37"/>
                    <a:pt x="0" y="84"/>
                  </a:cubicBezTo>
                  <a:cubicBezTo>
                    <a:pt x="0" y="97"/>
                    <a:pt x="3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56" y="216"/>
                    <a:pt x="137" y="297"/>
                    <a:pt x="233" y="345"/>
                  </a:cubicBezTo>
                  <a:cubicBezTo>
                    <a:pt x="233" y="345"/>
                    <a:pt x="233" y="345"/>
                    <a:pt x="233" y="345"/>
                  </a:cubicBezTo>
                  <a:cubicBezTo>
                    <a:pt x="244" y="350"/>
                    <a:pt x="256" y="353"/>
                    <a:pt x="269" y="353"/>
                  </a:cubicBezTo>
                  <a:cubicBezTo>
                    <a:pt x="316" y="353"/>
                    <a:pt x="353" y="313"/>
                    <a:pt x="353" y="281"/>
                  </a:cubicBezTo>
                  <a:cubicBezTo>
                    <a:pt x="353" y="281"/>
                    <a:pt x="353" y="280"/>
                    <a:pt x="353" y="280"/>
                  </a:cubicBezTo>
                  <a:close/>
                  <a:moveTo>
                    <a:pt x="269" y="337"/>
                  </a:moveTo>
                  <a:cubicBezTo>
                    <a:pt x="259" y="337"/>
                    <a:pt x="249" y="335"/>
                    <a:pt x="240" y="330"/>
                  </a:cubicBezTo>
                  <a:cubicBezTo>
                    <a:pt x="239" y="330"/>
                    <a:pt x="238" y="329"/>
                    <a:pt x="237" y="329"/>
                  </a:cubicBezTo>
                  <a:cubicBezTo>
                    <a:pt x="146" y="283"/>
                    <a:pt x="70" y="207"/>
                    <a:pt x="24" y="116"/>
                  </a:cubicBezTo>
                  <a:cubicBezTo>
                    <a:pt x="24" y="115"/>
                    <a:pt x="23" y="114"/>
                    <a:pt x="23" y="113"/>
                  </a:cubicBezTo>
                  <a:cubicBezTo>
                    <a:pt x="18" y="104"/>
                    <a:pt x="16" y="94"/>
                    <a:pt x="16" y="84"/>
                  </a:cubicBezTo>
                  <a:cubicBezTo>
                    <a:pt x="16" y="45"/>
                    <a:pt x="50" y="16"/>
                    <a:pt x="72" y="16"/>
                  </a:cubicBezTo>
                  <a:cubicBezTo>
                    <a:pt x="75" y="16"/>
                    <a:pt x="77" y="17"/>
                    <a:pt x="78" y="18"/>
                  </a:cubicBezTo>
                  <a:cubicBezTo>
                    <a:pt x="78" y="18"/>
                    <a:pt x="79" y="19"/>
                    <a:pt x="79" y="19"/>
                  </a:cubicBezTo>
                  <a:cubicBezTo>
                    <a:pt x="79" y="20"/>
                    <a:pt x="80" y="20"/>
                    <a:pt x="80" y="21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3" y="89"/>
                    <a:pt x="134" y="90"/>
                    <a:pt x="134" y="90"/>
                  </a:cubicBezTo>
                  <a:cubicBezTo>
                    <a:pt x="135" y="91"/>
                    <a:pt x="137" y="93"/>
                    <a:pt x="137" y="96"/>
                  </a:cubicBezTo>
                  <a:cubicBezTo>
                    <a:pt x="137" y="97"/>
                    <a:pt x="136" y="99"/>
                    <a:pt x="135" y="100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1" y="124"/>
                    <a:pt x="107" y="132"/>
                    <a:pt x="107" y="141"/>
                  </a:cubicBezTo>
                  <a:cubicBezTo>
                    <a:pt x="107" y="150"/>
                    <a:pt x="110" y="158"/>
                    <a:pt x="116" y="163"/>
                  </a:cubicBezTo>
                  <a:cubicBezTo>
                    <a:pt x="116" y="164"/>
                    <a:pt x="116" y="164"/>
                    <a:pt x="117" y="164"/>
                  </a:cubicBezTo>
                  <a:cubicBezTo>
                    <a:pt x="136" y="192"/>
                    <a:pt x="161" y="216"/>
                    <a:pt x="189" y="236"/>
                  </a:cubicBezTo>
                  <a:cubicBezTo>
                    <a:pt x="189" y="236"/>
                    <a:pt x="189" y="236"/>
                    <a:pt x="189" y="237"/>
                  </a:cubicBezTo>
                  <a:cubicBezTo>
                    <a:pt x="195" y="242"/>
                    <a:pt x="203" y="246"/>
                    <a:pt x="212" y="246"/>
                  </a:cubicBezTo>
                  <a:cubicBezTo>
                    <a:pt x="220" y="246"/>
                    <a:pt x="228" y="242"/>
                    <a:pt x="234" y="236"/>
                  </a:cubicBezTo>
                  <a:cubicBezTo>
                    <a:pt x="234" y="236"/>
                    <a:pt x="235" y="236"/>
                    <a:pt x="235" y="236"/>
                  </a:cubicBezTo>
                  <a:cubicBezTo>
                    <a:pt x="253" y="217"/>
                    <a:pt x="253" y="217"/>
                    <a:pt x="253" y="217"/>
                  </a:cubicBezTo>
                  <a:cubicBezTo>
                    <a:pt x="254" y="217"/>
                    <a:pt x="255" y="216"/>
                    <a:pt x="257" y="216"/>
                  </a:cubicBezTo>
                  <a:cubicBezTo>
                    <a:pt x="260" y="216"/>
                    <a:pt x="262" y="218"/>
                    <a:pt x="263" y="219"/>
                  </a:cubicBezTo>
                  <a:cubicBezTo>
                    <a:pt x="263" y="219"/>
                    <a:pt x="264" y="219"/>
                    <a:pt x="264" y="220"/>
                  </a:cubicBezTo>
                  <a:cubicBezTo>
                    <a:pt x="332" y="273"/>
                    <a:pt x="332" y="273"/>
                    <a:pt x="332" y="273"/>
                  </a:cubicBezTo>
                  <a:cubicBezTo>
                    <a:pt x="332" y="273"/>
                    <a:pt x="333" y="273"/>
                    <a:pt x="333" y="274"/>
                  </a:cubicBezTo>
                  <a:cubicBezTo>
                    <a:pt x="334" y="274"/>
                    <a:pt x="335" y="275"/>
                    <a:pt x="335" y="275"/>
                  </a:cubicBezTo>
                  <a:cubicBezTo>
                    <a:pt x="336" y="276"/>
                    <a:pt x="337" y="278"/>
                    <a:pt x="337" y="280"/>
                  </a:cubicBezTo>
                  <a:cubicBezTo>
                    <a:pt x="337" y="281"/>
                    <a:pt x="337" y="281"/>
                    <a:pt x="337" y="282"/>
                  </a:cubicBezTo>
                  <a:cubicBezTo>
                    <a:pt x="336" y="304"/>
                    <a:pt x="307" y="337"/>
                    <a:pt x="269" y="3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532480" y="9235023"/>
              <a:ext cx="711754" cy="985780"/>
            </a:xfrm>
            <a:custGeom>
              <a:avLst/>
              <a:gdLst>
                <a:gd name="T0" fmla="*/ 88 w 258"/>
                <a:gd name="T1" fmla="*/ 306 h 355"/>
                <a:gd name="T2" fmla="*/ 104 w 258"/>
                <a:gd name="T3" fmla="*/ 290 h 355"/>
                <a:gd name="T4" fmla="*/ 88 w 258"/>
                <a:gd name="T5" fmla="*/ 274 h 355"/>
                <a:gd name="T6" fmla="*/ 72 w 258"/>
                <a:gd name="T7" fmla="*/ 290 h 355"/>
                <a:gd name="T8" fmla="*/ 88 w 258"/>
                <a:gd name="T9" fmla="*/ 306 h 355"/>
                <a:gd name="T10" fmla="*/ 253 w 258"/>
                <a:gd name="T11" fmla="*/ 2 h 355"/>
                <a:gd name="T12" fmla="*/ 242 w 258"/>
                <a:gd name="T13" fmla="*/ 6 h 355"/>
                <a:gd name="T14" fmla="*/ 156 w 258"/>
                <a:gd name="T15" fmla="*/ 34 h 355"/>
                <a:gd name="T16" fmla="*/ 103 w 258"/>
                <a:gd name="T17" fmla="*/ 32 h 355"/>
                <a:gd name="T18" fmla="*/ 81 w 258"/>
                <a:gd name="T19" fmla="*/ 66 h 355"/>
                <a:gd name="T20" fmla="*/ 0 w 258"/>
                <a:gd name="T21" fmla="*/ 154 h 355"/>
                <a:gd name="T22" fmla="*/ 0 w 258"/>
                <a:gd name="T23" fmla="*/ 266 h 355"/>
                <a:gd name="T24" fmla="*/ 88 w 258"/>
                <a:gd name="T25" fmla="*/ 355 h 355"/>
                <a:gd name="T26" fmla="*/ 177 w 258"/>
                <a:gd name="T27" fmla="*/ 266 h 355"/>
                <a:gd name="T28" fmla="*/ 177 w 258"/>
                <a:gd name="T29" fmla="*/ 154 h 355"/>
                <a:gd name="T30" fmla="*/ 97 w 258"/>
                <a:gd name="T31" fmla="*/ 66 h 355"/>
                <a:gd name="T32" fmla="*/ 112 w 258"/>
                <a:gd name="T33" fmla="*/ 46 h 355"/>
                <a:gd name="T34" fmla="*/ 149 w 258"/>
                <a:gd name="T35" fmla="*/ 49 h 355"/>
                <a:gd name="T36" fmla="*/ 214 w 258"/>
                <a:gd name="T37" fmla="*/ 54 h 355"/>
                <a:gd name="T38" fmla="*/ 256 w 258"/>
                <a:gd name="T39" fmla="*/ 13 h 355"/>
                <a:gd name="T40" fmla="*/ 253 w 258"/>
                <a:gd name="T41" fmla="*/ 2 h 355"/>
                <a:gd name="T42" fmla="*/ 161 w 258"/>
                <a:gd name="T43" fmla="*/ 266 h 355"/>
                <a:gd name="T44" fmla="*/ 88 w 258"/>
                <a:gd name="T45" fmla="*/ 339 h 355"/>
                <a:gd name="T46" fmla="*/ 16 w 258"/>
                <a:gd name="T47" fmla="*/ 266 h 355"/>
                <a:gd name="T48" fmla="*/ 16 w 258"/>
                <a:gd name="T49" fmla="*/ 178 h 355"/>
                <a:gd name="T50" fmla="*/ 161 w 258"/>
                <a:gd name="T51" fmla="*/ 178 h 355"/>
                <a:gd name="T52" fmla="*/ 161 w 258"/>
                <a:gd name="T53" fmla="*/ 266 h 355"/>
                <a:gd name="T54" fmla="*/ 161 w 258"/>
                <a:gd name="T55" fmla="*/ 154 h 355"/>
                <a:gd name="T56" fmla="*/ 161 w 258"/>
                <a:gd name="T57" fmla="*/ 162 h 355"/>
                <a:gd name="T58" fmla="*/ 16 w 258"/>
                <a:gd name="T59" fmla="*/ 162 h 355"/>
                <a:gd name="T60" fmla="*/ 16 w 258"/>
                <a:gd name="T61" fmla="*/ 154 h 355"/>
                <a:gd name="T62" fmla="*/ 80 w 258"/>
                <a:gd name="T63" fmla="*/ 82 h 355"/>
                <a:gd name="T64" fmla="*/ 80 w 258"/>
                <a:gd name="T65" fmla="*/ 162 h 355"/>
                <a:gd name="T66" fmla="*/ 96 w 258"/>
                <a:gd name="T67" fmla="*/ 162 h 355"/>
                <a:gd name="T68" fmla="*/ 96 w 258"/>
                <a:gd name="T69" fmla="*/ 82 h 355"/>
                <a:gd name="T70" fmla="*/ 161 w 258"/>
                <a:gd name="T71" fmla="*/ 15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8" h="355">
                  <a:moveTo>
                    <a:pt x="88" y="306"/>
                  </a:moveTo>
                  <a:cubicBezTo>
                    <a:pt x="97" y="306"/>
                    <a:pt x="104" y="299"/>
                    <a:pt x="104" y="290"/>
                  </a:cubicBezTo>
                  <a:cubicBezTo>
                    <a:pt x="104" y="282"/>
                    <a:pt x="97" y="274"/>
                    <a:pt x="88" y="274"/>
                  </a:cubicBezTo>
                  <a:cubicBezTo>
                    <a:pt x="79" y="274"/>
                    <a:pt x="72" y="282"/>
                    <a:pt x="72" y="290"/>
                  </a:cubicBezTo>
                  <a:cubicBezTo>
                    <a:pt x="72" y="299"/>
                    <a:pt x="79" y="306"/>
                    <a:pt x="88" y="306"/>
                  </a:cubicBezTo>
                  <a:moveTo>
                    <a:pt x="253" y="2"/>
                  </a:moveTo>
                  <a:cubicBezTo>
                    <a:pt x="249" y="0"/>
                    <a:pt x="244" y="2"/>
                    <a:pt x="242" y="6"/>
                  </a:cubicBezTo>
                  <a:cubicBezTo>
                    <a:pt x="224" y="33"/>
                    <a:pt x="200" y="59"/>
                    <a:pt x="156" y="34"/>
                  </a:cubicBezTo>
                  <a:cubicBezTo>
                    <a:pt x="131" y="20"/>
                    <a:pt x="115" y="25"/>
                    <a:pt x="103" y="32"/>
                  </a:cubicBezTo>
                  <a:cubicBezTo>
                    <a:pt x="91" y="39"/>
                    <a:pt x="83" y="52"/>
                    <a:pt x="81" y="66"/>
                  </a:cubicBezTo>
                  <a:cubicBezTo>
                    <a:pt x="36" y="70"/>
                    <a:pt x="0" y="108"/>
                    <a:pt x="0" y="154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315"/>
                    <a:pt x="40" y="355"/>
                    <a:pt x="88" y="355"/>
                  </a:cubicBezTo>
                  <a:cubicBezTo>
                    <a:pt x="137" y="355"/>
                    <a:pt x="177" y="315"/>
                    <a:pt x="177" y="266"/>
                  </a:cubicBezTo>
                  <a:cubicBezTo>
                    <a:pt x="177" y="154"/>
                    <a:pt x="177" y="154"/>
                    <a:pt x="177" y="154"/>
                  </a:cubicBezTo>
                  <a:cubicBezTo>
                    <a:pt x="177" y="108"/>
                    <a:pt x="142" y="71"/>
                    <a:pt x="97" y="66"/>
                  </a:cubicBezTo>
                  <a:cubicBezTo>
                    <a:pt x="99" y="59"/>
                    <a:pt x="104" y="51"/>
                    <a:pt x="112" y="46"/>
                  </a:cubicBezTo>
                  <a:cubicBezTo>
                    <a:pt x="123" y="39"/>
                    <a:pt x="131" y="40"/>
                    <a:pt x="149" y="49"/>
                  </a:cubicBezTo>
                  <a:cubicBezTo>
                    <a:pt x="179" y="64"/>
                    <a:pt x="199" y="60"/>
                    <a:pt x="214" y="54"/>
                  </a:cubicBezTo>
                  <a:cubicBezTo>
                    <a:pt x="233" y="47"/>
                    <a:pt x="247" y="32"/>
                    <a:pt x="256" y="13"/>
                  </a:cubicBezTo>
                  <a:cubicBezTo>
                    <a:pt x="258" y="9"/>
                    <a:pt x="256" y="4"/>
                    <a:pt x="253" y="2"/>
                  </a:cubicBezTo>
                  <a:moveTo>
                    <a:pt x="161" y="266"/>
                  </a:moveTo>
                  <a:cubicBezTo>
                    <a:pt x="161" y="306"/>
                    <a:pt x="128" y="339"/>
                    <a:pt x="88" y="339"/>
                  </a:cubicBezTo>
                  <a:cubicBezTo>
                    <a:pt x="48" y="339"/>
                    <a:pt x="16" y="306"/>
                    <a:pt x="16" y="266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1" y="178"/>
                    <a:pt x="161" y="178"/>
                    <a:pt x="161" y="178"/>
                  </a:cubicBezTo>
                  <a:lnTo>
                    <a:pt x="161" y="266"/>
                  </a:lnTo>
                  <a:close/>
                  <a:moveTo>
                    <a:pt x="161" y="154"/>
                  </a:moveTo>
                  <a:cubicBezTo>
                    <a:pt x="161" y="162"/>
                    <a:pt x="161" y="162"/>
                    <a:pt x="161" y="16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6" y="117"/>
                    <a:pt x="44" y="86"/>
                    <a:pt x="80" y="8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133" y="86"/>
                    <a:pt x="161" y="117"/>
                    <a:pt x="161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Straight Connector 31"/>
          <p:cNvCxnSpPr/>
          <p:nvPr/>
        </p:nvCxnSpPr>
        <p:spPr>
          <a:xfrm flipH="1">
            <a:off x="8641585" y="2878797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1"/>
          <p:cNvCxnSpPr/>
          <p:nvPr/>
        </p:nvCxnSpPr>
        <p:spPr>
          <a:xfrm rot="5400000" flipH="1">
            <a:off x="2526355" y="6667500"/>
            <a:ext cx="1674813" cy="0"/>
          </a:xfrm>
          <a:prstGeom prst="line">
            <a:avLst/>
          </a:prstGeom>
          <a:ln w="762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3">
            <a:extLst>
              <a:ext uri="{FF2B5EF4-FFF2-40B4-BE49-F238E27FC236}">
                <a16:creationId xmlns:a16="http://schemas.microsoft.com/office/drawing/2014/main" id="{67953CDB-3DEC-65EE-27B6-0D2141BF1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96" y="12352411"/>
            <a:ext cx="15168833" cy="1107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727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293" y="2561209"/>
            <a:ext cx="788430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b="1" dirty="0">
                <a:solidFill>
                  <a:schemeClr val="bg1"/>
                </a:solidFill>
                <a:cs typeface="Poppins SemiBold" panose="02000000000000000000" pitchFamily="2" charset="0"/>
              </a:rPr>
              <a:t>Cel prezentacji</a:t>
            </a:r>
            <a:endParaRPr lang="en-US" sz="7200" b="1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65" y="221361"/>
            <a:ext cx="788430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000" cap="all" spc="600" dirty="0">
                <a:solidFill>
                  <a:schemeClr val="bg1"/>
                </a:solidFill>
                <a:cs typeface="Poppins SemiBold" panose="02000000000000000000" pitchFamily="2" charset="0"/>
              </a:rPr>
              <a:t>Magdalena Palacz</a:t>
            </a:r>
            <a:endParaRPr lang="en-US" sz="3000" cap="all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3135631"/>
            <a:ext cx="1674000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560811" y="4982506"/>
            <a:ext cx="20713974" cy="5673989"/>
            <a:chOff x="2827293" y="5970058"/>
            <a:chExt cx="19743485" cy="5574838"/>
          </a:xfrm>
        </p:grpSpPr>
        <p:sp>
          <p:nvSpPr>
            <p:cNvPr id="5" name="TextBox 4"/>
            <p:cNvSpPr txBox="1"/>
            <p:nvPr/>
          </p:nvSpPr>
          <p:spPr>
            <a:xfrm>
              <a:off x="4854278" y="5970058"/>
              <a:ext cx="17716500" cy="55748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4000"/>
                </a:lnSpc>
                <a:spcAft>
                  <a:spcPts val="4800"/>
                </a:spcAft>
              </a:pPr>
              <a:r>
                <a:rPr lang="pl-PL" sz="3200" b="1" u="sng" dirty="0">
                  <a:solidFill>
                    <a:srgbClr val="FBBA00"/>
                  </a:solidFill>
                  <a:latin typeface="+mj-lt"/>
                  <a:cs typeface="Poppins" panose="02000000000000000000" pitchFamily="2" charset="0"/>
                </a:rPr>
                <a:t>Głównym celem prezentacji jest informacja o specyfice dokumentacji koniecznej do prawidłowego procedowania płatności związanych ze wsparciem działań naukowych będących przedmiotem projektu</a:t>
              </a:r>
            </a:p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pl-PL" sz="3200" dirty="0">
                  <a:solidFill>
                    <a:schemeClr val="bg1"/>
                  </a:solidFill>
                  <a:latin typeface="+mj-lt"/>
                  <a:cs typeface="Poppins" panose="02000000000000000000" pitchFamily="2" charset="0"/>
                </a:rPr>
                <a:t>PŚ w strategii rozwoju przyjmuje, że w obszarze badań naukowych jej misja jest skierowana w stronę </a:t>
              </a:r>
              <a:r>
                <a:rPr lang="pl-PL" sz="3200" b="1" dirty="0">
                  <a:solidFill>
                    <a:schemeClr val="bg1"/>
                  </a:solidFill>
                  <a:latin typeface="+mj-lt"/>
                  <a:cs typeface="Poppins" panose="02000000000000000000" pitchFamily="2" charset="0"/>
                </a:rPr>
                <a:t>innowacyjnych rozwiązań</a:t>
              </a:r>
              <a:r>
                <a:rPr lang="pl-PL" sz="3200" dirty="0">
                  <a:solidFill>
                    <a:schemeClr val="bg1"/>
                  </a:solidFill>
                  <a:latin typeface="+mj-lt"/>
                  <a:cs typeface="Poppins" panose="02000000000000000000" pitchFamily="2" charset="0"/>
                </a:rPr>
                <a:t>, odpowiadających na aktualne potrzeby otoczenia gospodarczego, w tym transformacji rejonu górniczego.</a:t>
              </a:r>
            </a:p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pl-PL" sz="3200" dirty="0">
                  <a:solidFill>
                    <a:schemeClr val="bg1"/>
                  </a:solidFill>
                  <a:latin typeface="+mj-lt"/>
                  <a:cs typeface="Poppins" panose="02000000000000000000" pitchFamily="2" charset="0"/>
                </a:rPr>
                <a:t>Projekt wpływa na użyteczność i efektywność pracy badawczej min. przez upowszechnianie nowatorskich wyników badań na forum międzynarodowym, budowanie sieci kontaktów, podniesienie poziomu kompetencji zarówno doktorantów, jak i pracowników WSD PŚ, w zakresie świadomego budowania zielonej i cyfrowej gospodarki opartej o wiedzę i umiejętności cyfrowe. </a:t>
              </a:r>
              <a:endParaRPr lang="en-US" sz="3200" dirty="0">
                <a:solidFill>
                  <a:schemeClr val="bg1"/>
                </a:solidFill>
                <a:latin typeface="+mj-lt"/>
                <a:cs typeface="Poppins" panose="02000000000000000000" pitchFamily="2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827293" y="5970058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827293" y="7976809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2827293" y="9995524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Obraz 3">
            <a:extLst>
              <a:ext uri="{FF2B5EF4-FFF2-40B4-BE49-F238E27FC236}">
                <a16:creationId xmlns:a16="http://schemas.microsoft.com/office/drawing/2014/main" id="{8D233163-A658-76B0-54FF-4634150D4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96" y="12352411"/>
            <a:ext cx="15168833" cy="1107996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25B13B-E4B5-50AE-7EE7-727F00686027}"/>
              </a:ext>
            </a:extLst>
          </p:cNvPr>
          <p:cNvSpPr txBox="1"/>
          <p:nvPr/>
        </p:nvSpPr>
        <p:spPr>
          <a:xfrm>
            <a:off x="21253627" y="184712"/>
            <a:ext cx="313037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 </a:t>
            </a:r>
            <a:r>
              <a:rPr lang="pl-PL" sz="6000" b="1" cap="all" dirty="0" err="1">
                <a:solidFill>
                  <a:srgbClr val="33CCCC"/>
                </a:solidFill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</a:t>
            </a:r>
            <a:r>
              <a:rPr lang="pl-PL" b="1" cap="all" dirty="0" err="1">
                <a:solidFill>
                  <a:srgbClr val="33CCCC"/>
                </a:solidFill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lang="pl-PL" sz="6000" b="1" cap="all" dirty="0" err="1">
                <a:solidFill>
                  <a:srgbClr val="33CCCC"/>
                </a:solidFill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endParaRPr lang="en-US" sz="6000" b="1" cap="all" dirty="0">
              <a:solidFill>
                <a:srgbClr val="33CCCC"/>
              </a:solidFill>
              <a:cs typeface="Poppins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05195-FA61-0DA7-4E25-2A2A2FBD6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925D74-88FF-69A4-39D2-97E9C8F07121}"/>
              </a:ext>
            </a:extLst>
          </p:cNvPr>
          <p:cNvCxnSpPr/>
          <p:nvPr/>
        </p:nvCxnSpPr>
        <p:spPr>
          <a:xfrm flipV="1">
            <a:off x="10826496" y="7152763"/>
            <a:ext cx="0" cy="2984542"/>
          </a:xfrm>
          <a:prstGeom prst="line">
            <a:avLst/>
          </a:prstGeom>
          <a:ln w="381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7BF857-6B90-89CD-5A68-D48CCCFE308F}"/>
              </a:ext>
            </a:extLst>
          </p:cNvPr>
          <p:cNvCxnSpPr/>
          <p:nvPr/>
        </p:nvCxnSpPr>
        <p:spPr>
          <a:xfrm flipV="1">
            <a:off x="10820400" y="1316220"/>
            <a:ext cx="0" cy="2984542"/>
          </a:xfrm>
          <a:prstGeom prst="line">
            <a:avLst/>
          </a:prstGeom>
          <a:ln w="381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BDDBF34-1C50-B18F-E8E1-58AA9884AE29}"/>
              </a:ext>
            </a:extLst>
          </p:cNvPr>
          <p:cNvSpPr txBox="1"/>
          <p:nvPr/>
        </p:nvSpPr>
        <p:spPr>
          <a:xfrm>
            <a:off x="2571260" y="2414498"/>
            <a:ext cx="856612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Pierwsze zgłoszenie do projektu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09C10A-AA8C-9523-6C0E-99BF535E45FD}"/>
              </a:ext>
            </a:extLst>
          </p:cNvPr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8D5BB2A-A82B-783E-DC53-3B219B9C89AF}"/>
              </a:ext>
            </a:extLst>
          </p:cNvPr>
          <p:cNvSpPr txBox="1"/>
          <p:nvPr/>
        </p:nvSpPr>
        <p:spPr>
          <a:xfrm>
            <a:off x="12990579" y="2531492"/>
            <a:ext cx="629064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Formularz zgłoszeniowy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FD567-A7CE-C69C-CE5C-5DD5622F7845}"/>
              </a:ext>
            </a:extLst>
          </p:cNvPr>
          <p:cNvSpPr txBox="1"/>
          <p:nvPr/>
        </p:nvSpPr>
        <p:spPr>
          <a:xfrm>
            <a:off x="12990581" y="1792440"/>
            <a:ext cx="784362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all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ZAŁĄcznik</a:t>
            </a:r>
            <a:r>
              <a:rPr kumimoji="0" lang="pl-PL" sz="44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 nr 1</a:t>
            </a:r>
            <a:endParaRPr kumimoji="0" lang="en-US" sz="4400" b="1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A14512-5578-BAED-A1B0-FB86A9043D67}"/>
              </a:ext>
            </a:extLst>
          </p:cNvPr>
          <p:cNvCxnSpPr/>
          <p:nvPr/>
        </p:nvCxnSpPr>
        <p:spPr>
          <a:xfrm flipH="1">
            <a:off x="11444664" y="1968363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B0500B4-3328-4E5A-A2CD-9A841CABE609}"/>
              </a:ext>
            </a:extLst>
          </p:cNvPr>
          <p:cNvGrpSpPr/>
          <p:nvPr/>
        </p:nvGrpSpPr>
        <p:grpSpPr>
          <a:xfrm>
            <a:off x="12850373" y="7934189"/>
            <a:ext cx="11265403" cy="1793225"/>
            <a:chOff x="16416948" y="7556280"/>
            <a:chExt cx="11265403" cy="136119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713D72-BD20-6A59-0F98-85D62A90B0DA}"/>
                </a:ext>
              </a:extLst>
            </p:cNvPr>
            <p:cNvSpPr txBox="1"/>
            <p:nvPr/>
          </p:nvSpPr>
          <p:spPr>
            <a:xfrm>
              <a:off x="16557154" y="7556280"/>
              <a:ext cx="11125197" cy="420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oppins SemiBold" panose="02000000000000000000" pitchFamily="2" charset="0"/>
                </a:rPr>
                <a:t>Oświadczenie o zgodności tematyki badawczej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33EC04-AABC-BB8A-A9E0-0F6FAA61B8AD}"/>
                </a:ext>
              </a:extLst>
            </p:cNvPr>
            <p:cNvSpPr txBox="1"/>
            <p:nvPr/>
          </p:nvSpPr>
          <p:spPr>
            <a:xfrm>
              <a:off x="16416948" y="8582707"/>
              <a:ext cx="6290652" cy="3347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3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4E6E8">
                    <a:lumMod val="9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Poppins" panose="02000000000000000000" pitchFamily="2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BE1DDFA-3161-7163-DF8D-C946C817FD03}"/>
              </a:ext>
            </a:extLst>
          </p:cNvPr>
          <p:cNvSpPr txBox="1"/>
          <p:nvPr/>
        </p:nvSpPr>
        <p:spPr>
          <a:xfrm>
            <a:off x="12990579" y="6969174"/>
            <a:ext cx="815452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Załącznik nr 3</a:t>
            </a:r>
            <a:endParaRPr kumimoji="0" lang="en-US" sz="4400" b="1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477FB9-BDD4-BAD9-701F-AADF62C12B26}"/>
              </a:ext>
            </a:extLst>
          </p:cNvPr>
          <p:cNvCxnSpPr/>
          <p:nvPr/>
        </p:nvCxnSpPr>
        <p:spPr>
          <a:xfrm flipH="1">
            <a:off x="11444664" y="7278789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688E1A-933A-01AF-D10F-664B87D14E57}"/>
              </a:ext>
            </a:extLst>
          </p:cNvPr>
          <p:cNvSpPr txBox="1"/>
          <p:nvPr/>
        </p:nvSpPr>
        <p:spPr>
          <a:xfrm>
            <a:off x="431565" y="221361"/>
            <a:ext cx="788430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Magdalena Palacz</a:t>
            </a:r>
            <a:endParaRPr kumimoji="0" lang="en-US" sz="3000" b="0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D9531547-B648-B7BF-51D8-082E57F83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96" y="12352411"/>
            <a:ext cx="15168833" cy="1107996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BC41209-51F5-2F5B-74D2-51448708F4AD}"/>
              </a:ext>
            </a:extLst>
          </p:cNvPr>
          <p:cNvSpPr txBox="1"/>
          <p:nvPr/>
        </p:nvSpPr>
        <p:spPr>
          <a:xfrm>
            <a:off x="21253627" y="184712"/>
            <a:ext cx="313037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 </a:t>
            </a:r>
            <a:r>
              <a:rPr kumimoji="0" lang="pl-PL" sz="6000" b="1" i="0" u="none" strike="noStrike" kern="1200" cap="all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</a:t>
            </a:r>
            <a:r>
              <a:rPr kumimoji="0" lang="pl-PL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kumimoji="0" lang="pl-PL" sz="6000" b="1" i="0" u="none" strike="noStrike" kern="1200" cap="all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endParaRPr kumimoji="0" lang="en-US" sz="6000" b="1" i="0" u="none" strike="noStrike" kern="1200" cap="all" spc="0" normalizeH="0" baseline="0" noProof="0" dirty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AC3AA0-B01F-BFC6-0609-177FCB1E890E}"/>
              </a:ext>
            </a:extLst>
          </p:cNvPr>
          <p:cNvCxnSpPr/>
          <p:nvPr/>
        </p:nvCxnSpPr>
        <p:spPr>
          <a:xfrm flipV="1">
            <a:off x="10826496" y="4294247"/>
            <a:ext cx="0" cy="2984542"/>
          </a:xfrm>
          <a:prstGeom prst="line">
            <a:avLst/>
          </a:prstGeom>
          <a:ln w="381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8EC2694-091E-B48D-CF13-D303FE693087}"/>
              </a:ext>
            </a:extLst>
          </p:cNvPr>
          <p:cNvSpPr txBox="1"/>
          <p:nvPr/>
        </p:nvSpPr>
        <p:spPr>
          <a:xfrm>
            <a:off x="12990579" y="5416371"/>
            <a:ext cx="629064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Deklaracja uczestnika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741D8F-7912-CF93-FB7D-24588E56D4E2}"/>
              </a:ext>
            </a:extLst>
          </p:cNvPr>
          <p:cNvSpPr txBox="1"/>
          <p:nvPr/>
        </p:nvSpPr>
        <p:spPr>
          <a:xfrm>
            <a:off x="12990581" y="4545595"/>
            <a:ext cx="784362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all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ZAŁĄcznik</a:t>
            </a:r>
            <a:r>
              <a:rPr kumimoji="0" lang="pl-PL" sz="44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 nr 2</a:t>
            </a:r>
            <a:endParaRPr kumimoji="0" lang="en-US" sz="4400" b="1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A0325C3-89D4-EA0A-D5C8-2494ADCADC78}"/>
              </a:ext>
            </a:extLst>
          </p:cNvPr>
          <p:cNvCxnSpPr/>
          <p:nvPr/>
        </p:nvCxnSpPr>
        <p:spPr>
          <a:xfrm flipH="1">
            <a:off x="11444664" y="4721518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0798C8A-DB3E-6AA1-94E8-3D17F7E7C6B2}"/>
              </a:ext>
            </a:extLst>
          </p:cNvPr>
          <p:cNvSpPr txBox="1"/>
          <p:nvPr/>
        </p:nvSpPr>
        <p:spPr>
          <a:xfrm>
            <a:off x="2559068" y="7152763"/>
            <a:ext cx="856612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Dokumenty składane tylko raz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0F2821-8F24-B3FE-5505-7BEB28091514}"/>
              </a:ext>
            </a:extLst>
          </p:cNvPr>
          <p:cNvCxnSpPr/>
          <p:nvPr/>
        </p:nvCxnSpPr>
        <p:spPr>
          <a:xfrm flipV="1">
            <a:off x="11289792" y="7823298"/>
            <a:ext cx="0" cy="2984542"/>
          </a:xfrm>
          <a:prstGeom prst="line">
            <a:avLst/>
          </a:prstGeom>
          <a:ln w="381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289792" y="4838756"/>
            <a:ext cx="0" cy="2984542"/>
          </a:xfrm>
          <a:prstGeom prst="line">
            <a:avLst/>
          </a:prstGeom>
          <a:ln w="381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54305" y="2312599"/>
            <a:ext cx="726672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b="1" dirty="0">
                <a:solidFill>
                  <a:schemeClr val="bg1"/>
                </a:solidFill>
                <a:cs typeface="Poppins SemiBold" panose="02000000000000000000" pitchFamily="2" charset="0"/>
              </a:rPr>
              <a:t>Zgłoszenie do zadania 1</a:t>
            </a:r>
            <a:endParaRPr lang="en-US" sz="7200" b="1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3787451" y="3118495"/>
            <a:ext cx="10169828" cy="1903512"/>
            <a:chOff x="16416948" y="7485598"/>
            <a:chExt cx="6290652" cy="1107996"/>
          </a:xfrm>
        </p:grpSpPr>
        <p:sp>
          <p:nvSpPr>
            <p:cNvPr id="11" name="TextBox 10"/>
            <p:cNvSpPr txBox="1"/>
            <p:nvPr/>
          </p:nvSpPr>
          <p:spPr>
            <a:xfrm>
              <a:off x="16416948" y="7485598"/>
              <a:ext cx="6290649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Zgodnie z procedurą zakupów obowiązującą w PŚ</a:t>
              </a:r>
              <a:endParaRPr lang="en-US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416948" y="8030242"/>
              <a:ext cx="6290652" cy="5254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  <a:spcAft>
                  <a:spcPts val="3000"/>
                </a:spcAft>
              </a:pPr>
              <a:r>
                <a:rPr lang="pl-PL" sz="2800" b="1" dirty="0">
                  <a:solidFill>
                    <a:schemeClr val="bg2">
                      <a:lumMod val="90000"/>
                    </a:schemeClr>
                  </a:solidFill>
                  <a:latin typeface="+mj-lt"/>
                  <a:cs typeface="Poppins" panose="02000000000000000000" pitchFamily="2" charset="0"/>
                </a:rPr>
                <a:t>Dokument zawierający informacje o cenie i </a:t>
              </a:r>
              <a:r>
                <a:rPr lang="pl-PL" sz="2800" b="1" u="sng" dirty="0">
                  <a:solidFill>
                    <a:schemeClr val="bg2">
                      <a:lumMod val="90000"/>
                    </a:schemeClr>
                  </a:solidFill>
                  <a:latin typeface="+mj-lt"/>
                  <a:cs typeface="Poppins" panose="02000000000000000000" pitchFamily="2" charset="0"/>
                </a:rPr>
                <a:t>danych adresowych oraz fiskalnych </a:t>
              </a:r>
              <a:r>
                <a:rPr lang="pl-PL" sz="2800" b="1" dirty="0">
                  <a:solidFill>
                    <a:schemeClr val="bg2">
                      <a:lumMod val="90000"/>
                    </a:schemeClr>
                  </a:solidFill>
                  <a:latin typeface="+mj-lt"/>
                  <a:cs typeface="Poppins" panose="02000000000000000000" pitchFamily="2" charset="0"/>
                </a:rPr>
                <a:t>dostawcy wybranej oferty</a:t>
              </a:r>
              <a:endParaRPr lang="en-US" sz="2800" b="1" dirty="0">
                <a:solidFill>
                  <a:schemeClr val="bg2">
                    <a:lumMod val="90000"/>
                  </a:schemeClr>
                </a:solidFill>
                <a:latin typeface="+mj-lt"/>
                <a:cs typeface="Poppins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174994" y="1431256"/>
            <a:ext cx="784362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b="1" cap="all" spc="600" dirty="0">
                <a:solidFill>
                  <a:schemeClr val="bg1"/>
                </a:solidFill>
                <a:cs typeface="Poppins SemiBold" panose="02000000000000000000" pitchFamily="2" charset="0"/>
              </a:rPr>
              <a:t>Protokół rozeznania cenowego</a:t>
            </a:r>
            <a:endParaRPr lang="en-US" sz="4400" b="1" cap="all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3787451" y="1749542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ymbol zastępczy obrazu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9197901" y="1043740"/>
            <a:ext cx="4183782" cy="4183782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5E0C147-A96A-878E-A5FA-AAECE18DED21}"/>
              </a:ext>
            </a:extLst>
          </p:cNvPr>
          <p:cNvGrpSpPr/>
          <p:nvPr/>
        </p:nvGrpSpPr>
        <p:grpSpPr>
          <a:xfrm>
            <a:off x="13734630" y="8120172"/>
            <a:ext cx="10449317" cy="1734253"/>
            <a:chOff x="16416948" y="7485598"/>
            <a:chExt cx="6322610" cy="13164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3831B2-6BA9-45E1-CA3F-C8302CD19C12}"/>
                </a:ext>
              </a:extLst>
            </p:cNvPr>
            <p:cNvSpPr txBox="1"/>
            <p:nvPr/>
          </p:nvSpPr>
          <p:spPr>
            <a:xfrm>
              <a:off x="16416948" y="7485598"/>
              <a:ext cx="6290649" cy="420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FA75F5-0280-4614-6D7B-3B377692B00E}"/>
                </a:ext>
              </a:extLst>
            </p:cNvPr>
            <p:cNvSpPr txBox="1"/>
            <p:nvPr/>
          </p:nvSpPr>
          <p:spPr>
            <a:xfrm>
              <a:off x="16448906" y="7766384"/>
              <a:ext cx="6290652" cy="10356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  <a:spcAft>
                  <a:spcPts val="3000"/>
                </a:spcAft>
              </a:pPr>
              <a:r>
                <a:rPr lang="pl-PL" sz="2800" b="1" dirty="0">
                  <a:solidFill>
                    <a:schemeClr val="bg2">
                      <a:lumMod val="90000"/>
                    </a:schemeClr>
                  </a:solidFill>
                  <a:latin typeface="+mj-lt"/>
                  <a:cs typeface="Poppins" panose="02000000000000000000" pitchFamily="2" charset="0"/>
                </a:rPr>
                <a:t>Zobowiązanie do wykorzystania nabytych materiałów w ramach prowadzonej działalności naukowej na rzecz transformacji w kierunku zielonej i cyfrowej gospodarki</a:t>
              </a:r>
              <a:r>
                <a:rPr lang="en-US" sz="2800" b="1" dirty="0">
                  <a:solidFill>
                    <a:schemeClr val="bg2">
                      <a:lumMod val="90000"/>
                    </a:schemeClr>
                  </a:solidFill>
                  <a:latin typeface="+mj-lt"/>
                  <a:cs typeface="Poppins" panose="02000000000000000000" pitchFamily="2" charset="0"/>
                </a:rPr>
                <a:t>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C4F9ADF-E0C5-83D7-0951-717EF949A558}"/>
              </a:ext>
            </a:extLst>
          </p:cNvPr>
          <p:cNvSpPr txBox="1"/>
          <p:nvPr/>
        </p:nvSpPr>
        <p:spPr>
          <a:xfrm>
            <a:off x="15333368" y="7080871"/>
            <a:ext cx="815452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b="1" cap="all" spc="600" dirty="0">
                <a:solidFill>
                  <a:schemeClr val="bg1"/>
                </a:solidFill>
                <a:cs typeface="Poppins SemiBold" panose="02000000000000000000" pitchFamily="2" charset="0"/>
              </a:rPr>
              <a:t>Załącznik nr 6</a:t>
            </a:r>
            <a:endParaRPr lang="en-US" sz="4400" b="1" cap="all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BD1F1C-7C7E-8210-5453-BAC515C4168F}"/>
              </a:ext>
            </a:extLst>
          </p:cNvPr>
          <p:cNvCxnSpPr/>
          <p:nvPr/>
        </p:nvCxnSpPr>
        <p:spPr>
          <a:xfrm flipH="1">
            <a:off x="13787451" y="7256794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9985445-F6B4-2B69-7B91-559CDE957B0F}"/>
              </a:ext>
            </a:extLst>
          </p:cNvPr>
          <p:cNvSpPr txBox="1"/>
          <p:nvPr/>
        </p:nvSpPr>
        <p:spPr>
          <a:xfrm>
            <a:off x="431565" y="221361"/>
            <a:ext cx="788430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000" cap="all" spc="600" dirty="0">
                <a:solidFill>
                  <a:schemeClr val="bg1"/>
                </a:solidFill>
                <a:cs typeface="Poppins SemiBold" panose="02000000000000000000" pitchFamily="2" charset="0"/>
              </a:rPr>
              <a:t>Magdalena Palacz</a:t>
            </a:r>
            <a:endParaRPr lang="en-US" sz="3000" cap="all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530B38BD-06E1-EBA8-A638-8E7525B0B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96" y="12352411"/>
            <a:ext cx="15168833" cy="1107996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177ACE3-9377-F933-E9E7-AF37C0D5BFD9}"/>
              </a:ext>
            </a:extLst>
          </p:cNvPr>
          <p:cNvSpPr txBox="1"/>
          <p:nvPr/>
        </p:nvSpPr>
        <p:spPr>
          <a:xfrm>
            <a:off x="21253627" y="184712"/>
            <a:ext cx="313037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 </a:t>
            </a:r>
            <a:r>
              <a:rPr lang="pl-PL" sz="6000" b="1" cap="all" dirty="0" err="1">
                <a:solidFill>
                  <a:srgbClr val="33CCCC"/>
                </a:solidFill>
                <a:cs typeface="Poppins SemiBold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</a:t>
            </a:r>
            <a:r>
              <a:rPr lang="pl-PL" b="1" cap="all" dirty="0" err="1">
                <a:solidFill>
                  <a:srgbClr val="33CCCC"/>
                </a:solidFill>
                <a:cs typeface="Poppins SemiBold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lang="pl-PL" sz="6000" b="1" cap="all" dirty="0" err="1">
                <a:solidFill>
                  <a:srgbClr val="33CCCC"/>
                </a:solidFill>
                <a:cs typeface="Poppins SemiBold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endParaRPr lang="en-US" sz="6000" b="1" cap="all" dirty="0">
              <a:solidFill>
                <a:srgbClr val="33CCCC"/>
              </a:solidFill>
              <a:cs typeface="Poppins SemiBol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DCE749-7C1E-2BD5-B99A-50013BC01690}"/>
              </a:ext>
            </a:extLst>
          </p:cNvPr>
          <p:cNvSpPr txBox="1"/>
          <p:nvPr/>
        </p:nvSpPr>
        <p:spPr>
          <a:xfrm>
            <a:off x="2554304" y="7347434"/>
            <a:ext cx="906745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b="1" u="sng" dirty="0">
                <a:solidFill>
                  <a:schemeClr val="bg1"/>
                </a:solidFill>
                <a:cs typeface="Poppins SemiBold" panose="02000000000000000000" pitchFamily="2" charset="0"/>
              </a:rPr>
              <a:t>Zakłada się, że zostały złożone dokumenty rekrutacyjne do projektu</a:t>
            </a:r>
            <a:endParaRPr lang="en-US" b="1" u="sng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828F5D-B1AB-E60A-6BE4-0773510E68C3}"/>
              </a:ext>
            </a:extLst>
          </p:cNvPr>
          <p:cNvSpPr txBox="1"/>
          <p:nvPr/>
        </p:nvSpPr>
        <p:spPr>
          <a:xfrm>
            <a:off x="13734630" y="5200590"/>
            <a:ext cx="1016982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b="1" u="sng" dirty="0">
                <a:solidFill>
                  <a:schemeClr val="bg1"/>
                </a:solidFill>
                <a:cs typeface="Poppins SemiBold" panose="02000000000000000000" pitchFamily="2" charset="0"/>
              </a:rPr>
              <a:t>Faktura zakupowa musi być dostarczona do biura projektu do 5 dni roboczych po otrzymaniu dostawy!</a:t>
            </a:r>
            <a:endParaRPr lang="en-US" b="1" u="sng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4A8DD0-22F0-3E82-230A-7BAAA015EDB0}"/>
              </a:ext>
            </a:extLst>
          </p:cNvPr>
          <p:cNvSpPr txBox="1"/>
          <p:nvPr/>
        </p:nvSpPr>
        <p:spPr>
          <a:xfrm>
            <a:off x="2554304" y="5260570"/>
            <a:ext cx="785156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  <a:cs typeface="Poppins SemiBold" panose="02000000000000000000" pitchFamily="2" charset="0"/>
              </a:rPr>
              <a:t>Dofinansowanie kosztów prowadzenia badań naukowych</a:t>
            </a:r>
            <a:endParaRPr lang="en-US" sz="4000" b="1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26266E-8AEB-EF89-5328-65262C362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9B7960-6486-4FC1-5C2E-DB85080AB841}"/>
              </a:ext>
            </a:extLst>
          </p:cNvPr>
          <p:cNvCxnSpPr/>
          <p:nvPr/>
        </p:nvCxnSpPr>
        <p:spPr>
          <a:xfrm flipV="1">
            <a:off x="11289792" y="7823298"/>
            <a:ext cx="0" cy="2984542"/>
          </a:xfrm>
          <a:prstGeom prst="line">
            <a:avLst/>
          </a:prstGeom>
          <a:ln w="381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B23BAC-0BB6-CCB3-D753-CDCBE69BB984}"/>
              </a:ext>
            </a:extLst>
          </p:cNvPr>
          <p:cNvCxnSpPr/>
          <p:nvPr/>
        </p:nvCxnSpPr>
        <p:spPr>
          <a:xfrm flipV="1">
            <a:off x="11289792" y="4838756"/>
            <a:ext cx="0" cy="2984542"/>
          </a:xfrm>
          <a:prstGeom prst="line">
            <a:avLst/>
          </a:prstGeom>
          <a:ln w="381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17AAFAC-832A-CA6D-D7FE-BF4BFE929D62}"/>
              </a:ext>
            </a:extLst>
          </p:cNvPr>
          <p:cNvSpPr txBox="1"/>
          <p:nvPr/>
        </p:nvSpPr>
        <p:spPr>
          <a:xfrm>
            <a:off x="2554305" y="2312599"/>
            <a:ext cx="726672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Zgłoszenie do zadania 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FEA4C7-CE8E-C24C-1A2F-0495BEB783DE}"/>
              </a:ext>
            </a:extLst>
          </p:cNvPr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CB8EC132-EA53-F8F5-8878-DAF5860F0659}"/>
              </a:ext>
            </a:extLst>
          </p:cNvPr>
          <p:cNvGrpSpPr/>
          <p:nvPr/>
        </p:nvGrpSpPr>
        <p:grpSpPr>
          <a:xfrm>
            <a:off x="13787451" y="2575993"/>
            <a:ext cx="10169828" cy="3179190"/>
            <a:chOff x="16384272" y="7485598"/>
            <a:chExt cx="6290652" cy="18505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DF4515-779A-CF6F-4D1E-7025D9CA3090}"/>
                </a:ext>
              </a:extLst>
            </p:cNvPr>
            <p:cNvSpPr txBox="1"/>
            <p:nvPr/>
          </p:nvSpPr>
          <p:spPr>
            <a:xfrm>
              <a:off x="16416948" y="7485598"/>
              <a:ext cx="6098345" cy="9674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oppins SemiBold" panose="02000000000000000000" pitchFamily="2" charset="0"/>
                </a:rPr>
                <a:t>Informacja z wydawnictwa o przyjęciu artykułu do druku wraz z podaniem kwoty opłaty publikacyjnej i danych do przelewu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E13DB4-20A5-C4E1-2D54-2C7BD014D545}"/>
                </a:ext>
              </a:extLst>
            </p:cNvPr>
            <p:cNvSpPr txBox="1"/>
            <p:nvPr/>
          </p:nvSpPr>
          <p:spPr>
            <a:xfrm>
              <a:off x="16384272" y="8583708"/>
              <a:ext cx="6290652" cy="7524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0" lang="pl-P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Konieczne jest umieszczenie w tekście artykułu podziękowania o treści: „Publikacja była współfinansowana </a:t>
              </a:r>
            </a:p>
            <a:p>
              <a:r>
                <a:rPr kumimoji="0" lang="pl-P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z projektu nr FESL.10.25-IZ.01-07E7/23”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4E6E8">
                    <a:lumMod val="9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Poppins" panose="020000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481EECC-1E1B-1580-F7CE-C70D50D77A20}"/>
              </a:ext>
            </a:extLst>
          </p:cNvPr>
          <p:cNvSpPr txBox="1"/>
          <p:nvPr/>
        </p:nvSpPr>
        <p:spPr>
          <a:xfrm>
            <a:off x="15174994" y="1431256"/>
            <a:ext cx="784362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Załącznik nr 9</a:t>
            </a:r>
            <a:endParaRPr kumimoji="0" lang="en-US" sz="4400" b="1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C4A1A2-1387-C5B8-AC17-F9A90E6DA012}"/>
              </a:ext>
            </a:extLst>
          </p:cNvPr>
          <p:cNvCxnSpPr/>
          <p:nvPr/>
        </p:nvCxnSpPr>
        <p:spPr>
          <a:xfrm flipH="1">
            <a:off x="13787451" y="1749542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78D47F0-5A74-EB8E-4D83-73E3FE829599}"/>
              </a:ext>
            </a:extLst>
          </p:cNvPr>
          <p:cNvGrpSpPr/>
          <p:nvPr/>
        </p:nvGrpSpPr>
        <p:grpSpPr>
          <a:xfrm>
            <a:off x="13576256" y="9122796"/>
            <a:ext cx="10449317" cy="1734253"/>
            <a:chOff x="16416948" y="7485598"/>
            <a:chExt cx="6322610" cy="13164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59B748-A1F6-FEFA-E7CA-DB44CCDF4301}"/>
                </a:ext>
              </a:extLst>
            </p:cNvPr>
            <p:cNvSpPr txBox="1"/>
            <p:nvPr/>
          </p:nvSpPr>
          <p:spPr>
            <a:xfrm>
              <a:off x="16416948" y="7485598"/>
              <a:ext cx="6290649" cy="420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1EDB17-F8D4-F550-88B5-BE59ABB909F7}"/>
                </a:ext>
              </a:extLst>
            </p:cNvPr>
            <p:cNvSpPr txBox="1"/>
            <p:nvPr/>
          </p:nvSpPr>
          <p:spPr>
            <a:xfrm>
              <a:off x="16448906" y="7766384"/>
              <a:ext cx="6290652" cy="10356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3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Zobowiązanie do wykorzystania uzyskanego wsparcia w ramach prowadzonej działalności naukowej na rzecz transformacji w kierunku zielonej i cyfrowej gospodarki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0915467-4B32-9AF6-9D0F-34B8733493EE}"/>
              </a:ext>
            </a:extLst>
          </p:cNvPr>
          <p:cNvSpPr txBox="1"/>
          <p:nvPr/>
        </p:nvSpPr>
        <p:spPr>
          <a:xfrm>
            <a:off x="15174994" y="8465718"/>
            <a:ext cx="815452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Załącznik nr 6</a:t>
            </a:r>
            <a:endParaRPr kumimoji="0" lang="en-US" sz="4400" b="1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1A6F14-C0D0-4F85-538E-83AFEAA56602}"/>
              </a:ext>
            </a:extLst>
          </p:cNvPr>
          <p:cNvCxnSpPr/>
          <p:nvPr/>
        </p:nvCxnSpPr>
        <p:spPr>
          <a:xfrm flipH="1">
            <a:off x="13629077" y="8804272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339C1E1-884E-F443-2621-43F61E540701}"/>
              </a:ext>
            </a:extLst>
          </p:cNvPr>
          <p:cNvSpPr txBox="1"/>
          <p:nvPr/>
        </p:nvSpPr>
        <p:spPr>
          <a:xfrm>
            <a:off x="431565" y="221361"/>
            <a:ext cx="788430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Magdalena Palacz</a:t>
            </a:r>
            <a:endParaRPr kumimoji="0" lang="en-US" sz="3000" b="0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B8DE2C63-0E57-DFB1-739A-E9CB053C4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96" y="12352411"/>
            <a:ext cx="15168833" cy="1107996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673644-1027-A08C-5750-1337F653EBE4}"/>
              </a:ext>
            </a:extLst>
          </p:cNvPr>
          <p:cNvSpPr txBox="1"/>
          <p:nvPr/>
        </p:nvSpPr>
        <p:spPr>
          <a:xfrm>
            <a:off x="21253627" y="184712"/>
            <a:ext cx="313037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 </a:t>
            </a:r>
            <a:r>
              <a:rPr kumimoji="0" lang="pl-PL" sz="6000" b="1" i="0" u="none" strike="noStrike" kern="1200" cap="all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</a:t>
            </a:r>
            <a:r>
              <a:rPr kumimoji="0" lang="pl-PL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kumimoji="0" lang="pl-PL" sz="6000" b="1" i="0" u="none" strike="noStrike" kern="1200" cap="all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endParaRPr kumimoji="0" lang="en-US" sz="6000" b="1" i="0" u="none" strike="noStrike" kern="1200" cap="all" spc="0" normalizeH="0" baseline="0" noProof="0" dirty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CD59AD-5506-BE80-AF70-F460D13DCDA2}"/>
              </a:ext>
            </a:extLst>
          </p:cNvPr>
          <p:cNvSpPr txBox="1"/>
          <p:nvPr/>
        </p:nvSpPr>
        <p:spPr>
          <a:xfrm>
            <a:off x="2554304" y="7347434"/>
            <a:ext cx="906745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Zakłada się, że zostały złożone dokumenty rekrutacyjne do projektu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549809-A83C-71E8-D1DF-6572AAB7FD6F}"/>
              </a:ext>
            </a:extLst>
          </p:cNvPr>
          <p:cNvSpPr txBox="1"/>
          <p:nvPr/>
        </p:nvSpPr>
        <p:spPr>
          <a:xfrm>
            <a:off x="2554304" y="5260570"/>
            <a:ext cx="785156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Dofinansowanie kosztów publikacji artykułów naukowych </a:t>
            </a:r>
          </a:p>
        </p:txBody>
      </p:sp>
      <p:pic>
        <p:nvPicPr>
          <p:cNvPr id="27" name="Picture Placeholder 26" descr="Stack of magazines">
            <a:extLst>
              <a:ext uri="{FF2B5EF4-FFF2-40B4-BE49-F238E27FC236}">
                <a16:creationId xmlns:a16="http://schemas.microsoft.com/office/drawing/2014/main" id="{3D610725-1655-BF40-ABAA-7F8916E0616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>
          <a:xfrm>
            <a:off x="9195363" y="345528"/>
            <a:ext cx="4183063" cy="4183062"/>
          </a:xfr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D38D70D-F354-3869-40D9-3F7738C70404}"/>
              </a:ext>
            </a:extLst>
          </p:cNvPr>
          <p:cNvSpPr txBox="1"/>
          <p:nvPr/>
        </p:nvSpPr>
        <p:spPr>
          <a:xfrm>
            <a:off x="13840277" y="6176945"/>
            <a:ext cx="906745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Proszę </a:t>
            </a:r>
            <a:r>
              <a:rPr lang="pl-PL" b="1" u="sng" dirty="0">
                <a:solidFill>
                  <a:prstClr val="white"/>
                </a:solidFill>
                <a:latin typeface="Calibri" panose="020F0502020204030204"/>
                <a:cs typeface="Poppins SemiBold" panose="02000000000000000000" pitchFamily="2" charset="0"/>
              </a:rPr>
              <a:t>dostarczyć po opublikowaniu kopię publikacji do biura projektu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E71E78-FCE0-EFFF-EB44-6B1F5B5FB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F53A68-DEE5-B35D-B6F2-6780B58C05D5}"/>
              </a:ext>
            </a:extLst>
          </p:cNvPr>
          <p:cNvCxnSpPr/>
          <p:nvPr/>
        </p:nvCxnSpPr>
        <p:spPr>
          <a:xfrm flipV="1">
            <a:off x="11289792" y="7823298"/>
            <a:ext cx="0" cy="2984542"/>
          </a:xfrm>
          <a:prstGeom prst="line">
            <a:avLst/>
          </a:prstGeom>
          <a:ln w="381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0705DE-B709-F92D-D7CC-088FBDD0E599}"/>
              </a:ext>
            </a:extLst>
          </p:cNvPr>
          <p:cNvCxnSpPr/>
          <p:nvPr/>
        </p:nvCxnSpPr>
        <p:spPr>
          <a:xfrm flipV="1">
            <a:off x="11289792" y="4838756"/>
            <a:ext cx="0" cy="2984542"/>
          </a:xfrm>
          <a:prstGeom prst="line">
            <a:avLst/>
          </a:prstGeom>
          <a:ln w="381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793F6A-FBB6-D21D-F805-914899CF2235}"/>
              </a:ext>
            </a:extLst>
          </p:cNvPr>
          <p:cNvSpPr txBox="1"/>
          <p:nvPr/>
        </p:nvSpPr>
        <p:spPr>
          <a:xfrm>
            <a:off x="2554305" y="2312599"/>
            <a:ext cx="726672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Zgłoszenie do zadania 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E59B33-B8C4-9E1E-F2B6-E17650EA7C34}"/>
              </a:ext>
            </a:extLst>
          </p:cNvPr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05CABA6-DC9E-7A09-E90E-83E3F4089E59}"/>
              </a:ext>
            </a:extLst>
          </p:cNvPr>
          <p:cNvGrpSpPr/>
          <p:nvPr/>
        </p:nvGrpSpPr>
        <p:grpSpPr>
          <a:xfrm>
            <a:off x="13742409" y="2909918"/>
            <a:ext cx="10169828" cy="1348475"/>
            <a:chOff x="16356411" y="7485598"/>
            <a:chExt cx="6290652" cy="7849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B9F69E-D885-1689-DCDB-AA1305EDB410}"/>
                </a:ext>
              </a:extLst>
            </p:cNvPr>
            <p:cNvSpPr txBox="1"/>
            <p:nvPr/>
          </p:nvSpPr>
          <p:spPr>
            <a:xfrm>
              <a:off x="16416948" y="7485598"/>
              <a:ext cx="6098345" cy="3224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6FD800-2E94-E8BE-9DBE-D2402AD561DA}"/>
                </a:ext>
              </a:extLst>
            </p:cNvPr>
            <p:cNvSpPr txBox="1"/>
            <p:nvPr/>
          </p:nvSpPr>
          <p:spPr>
            <a:xfrm>
              <a:off x="16356411" y="7518086"/>
              <a:ext cx="6290652" cy="7524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Konieczne jest umieszczenie w tekście artykułu podziękowania o treści: „Publikacja była współfinansowana </a:t>
              </a:r>
            </a:p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z projektu nr FESL.10.25-IZ.01-07E7/23”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4E6E8">
                    <a:lumMod val="9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Poppins" panose="020000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AE255ED-C2F5-C54B-1F4E-38BB9016459C}"/>
              </a:ext>
            </a:extLst>
          </p:cNvPr>
          <p:cNvSpPr txBox="1"/>
          <p:nvPr/>
        </p:nvSpPr>
        <p:spPr>
          <a:xfrm>
            <a:off x="15174994" y="1431256"/>
            <a:ext cx="784362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Informacja o przyjęciu referatu</a:t>
            </a:r>
            <a:endParaRPr kumimoji="0" lang="en-US" sz="4400" b="1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91B834-05B4-7B0C-AD14-EC21241DFDB4}"/>
              </a:ext>
            </a:extLst>
          </p:cNvPr>
          <p:cNvCxnSpPr/>
          <p:nvPr/>
        </p:nvCxnSpPr>
        <p:spPr>
          <a:xfrm flipH="1">
            <a:off x="13787451" y="1749542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A60D6DD-31E7-3318-92CE-2583C03DB781}"/>
              </a:ext>
            </a:extLst>
          </p:cNvPr>
          <p:cNvGrpSpPr/>
          <p:nvPr/>
        </p:nvGrpSpPr>
        <p:grpSpPr>
          <a:xfrm>
            <a:off x="13379146" y="10134753"/>
            <a:ext cx="10819049" cy="1445371"/>
            <a:chOff x="16416948" y="7485598"/>
            <a:chExt cx="6546325" cy="10971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4E6651-4DDD-887A-4026-23C54C851306}"/>
                </a:ext>
              </a:extLst>
            </p:cNvPr>
            <p:cNvSpPr txBox="1"/>
            <p:nvPr/>
          </p:nvSpPr>
          <p:spPr>
            <a:xfrm>
              <a:off x="16416948" y="7485598"/>
              <a:ext cx="6290649" cy="420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FE392B-0E93-C302-89F9-8AACE39D2070}"/>
                </a:ext>
              </a:extLst>
            </p:cNvPr>
            <p:cNvSpPr txBox="1"/>
            <p:nvPr/>
          </p:nvSpPr>
          <p:spPr>
            <a:xfrm>
              <a:off x="16672621" y="7547101"/>
              <a:ext cx="6290652" cy="10356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3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Zobowiązanie do wykorzystania uzyskanego wsparcia w ramach prowadzonej działalności naukowej na rzecz transformacji w kierunku zielonej i cyfrowej gospodarki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1504E9B-74F6-B7AA-9CEA-C741984FA9A1}"/>
              </a:ext>
            </a:extLst>
          </p:cNvPr>
          <p:cNvSpPr txBox="1"/>
          <p:nvPr/>
        </p:nvSpPr>
        <p:spPr>
          <a:xfrm>
            <a:off x="14977883" y="9477677"/>
            <a:ext cx="815452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Załącznik nr 6</a:t>
            </a:r>
            <a:endParaRPr kumimoji="0" lang="en-US" sz="4400" b="1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C64E7E-8183-F70A-E4D2-D8877277F5E8}"/>
              </a:ext>
            </a:extLst>
          </p:cNvPr>
          <p:cNvCxnSpPr/>
          <p:nvPr/>
        </p:nvCxnSpPr>
        <p:spPr>
          <a:xfrm flipH="1">
            <a:off x="13621298" y="9779655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D3F4369-2DFC-253A-F762-E554A4943AE8}"/>
              </a:ext>
            </a:extLst>
          </p:cNvPr>
          <p:cNvSpPr txBox="1"/>
          <p:nvPr/>
        </p:nvSpPr>
        <p:spPr>
          <a:xfrm>
            <a:off x="431565" y="221361"/>
            <a:ext cx="788430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Magdalena Palacz</a:t>
            </a:r>
            <a:endParaRPr kumimoji="0" lang="en-US" sz="3000" b="0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D6246044-B7BE-9D31-2248-85B114258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96" y="12352411"/>
            <a:ext cx="15168833" cy="1107996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F4D8ADF-E001-D1AC-8130-FEDC4F79BFDD}"/>
              </a:ext>
            </a:extLst>
          </p:cNvPr>
          <p:cNvSpPr txBox="1"/>
          <p:nvPr/>
        </p:nvSpPr>
        <p:spPr>
          <a:xfrm>
            <a:off x="21253627" y="184712"/>
            <a:ext cx="313037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 </a:t>
            </a:r>
            <a:r>
              <a:rPr kumimoji="0" lang="pl-PL" sz="6000" b="1" i="0" u="none" strike="noStrike" kern="1200" cap="all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</a:t>
            </a:r>
            <a:r>
              <a:rPr kumimoji="0" lang="pl-PL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kumimoji="0" lang="pl-PL" sz="6000" b="1" i="0" u="none" strike="noStrike" kern="1200" cap="all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endParaRPr kumimoji="0" lang="en-US" sz="6000" b="1" i="0" u="none" strike="noStrike" kern="1200" cap="all" spc="0" normalizeH="0" baseline="0" noProof="0" dirty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0804B1-BC10-82A0-A6BA-AAA675638A42}"/>
              </a:ext>
            </a:extLst>
          </p:cNvPr>
          <p:cNvSpPr txBox="1"/>
          <p:nvPr/>
        </p:nvSpPr>
        <p:spPr>
          <a:xfrm>
            <a:off x="2554304" y="7347434"/>
            <a:ext cx="906745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Zakłada się, że zostały złożone dokumenty rekrutacyjne do projektu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A6ED78-D86B-8723-3261-44BFEE9B6C98}"/>
              </a:ext>
            </a:extLst>
          </p:cNvPr>
          <p:cNvSpPr txBox="1"/>
          <p:nvPr/>
        </p:nvSpPr>
        <p:spPr>
          <a:xfrm>
            <a:off x="2554303" y="5260570"/>
            <a:ext cx="618500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Dofinansowanie udziału       w konferencjach naukowych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D21415-1B1F-250C-D837-E27B8A2FFD2E}"/>
              </a:ext>
            </a:extLst>
          </p:cNvPr>
          <p:cNvSpPr txBox="1"/>
          <p:nvPr/>
        </p:nvSpPr>
        <p:spPr>
          <a:xfrm>
            <a:off x="13742409" y="4330044"/>
            <a:ext cx="906745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Proszę dostarczyć po opublikowaniu kopię publikacji do biura projektu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pic>
        <p:nvPicPr>
          <p:cNvPr id="6" name="Symbol zastępczy obraz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5363" y="454554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1BF252-47CB-F384-4346-2F665E9A772C}"/>
              </a:ext>
            </a:extLst>
          </p:cNvPr>
          <p:cNvGrpSpPr/>
          <p:nvPr/>
        </p:nvGrpSpPr>
        <p:grpSpPr>
          <a:xfrm>
            <a:off x="13742409" y="7229437"/>
            <a:ext cx="10169828" cy="1779363"/>
            <a:chOff x="16356411" y="7485598"/>
            <a:chExt cx="6290652" cy="10357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40130B-3111-EC40-63EC-85F6B600E5C7}"/>
                </a:ext>
              </a:extLst>
            </p:cNvPr>
            <p:cNvSpPr txBox="1"/>
            <p:nvPr/>
          </p:nvSpPr>
          <p:spPr>
            <a:xfrm>
              <a:off x="16416948" y="7485598"/>
              <a:ext cx="6098345" cy="3224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A1235B-E7A0-9C6F-D8EF-6786856E0E08}"/>
                </a:ext>
              </a:extLst>
            </p:cNvPr>
            <p:cNvSpPr txBox="1"/>
            <p:nvPr/>
          </p:nvSpPr>
          <p:spPr>
            <a:xfrm>
              <a:off x="16356411" y="7518086"/>
              <a:ext cx="6290652" cy="1003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Na wniosku krajowym i zagranicznym, proszę wpisać wymiary finansowe: Projekt Grand, Konto alokacji: 501-4100, MPK: 32/014, Grupa źródeł finansowania: WSLD, Projekt: 32/014/FSD24/2027-01,  KP 0/23487 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4E6E8">
                    <a:lumMod val="9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Poppins" panose="02000000000000000000" pitchFamily="2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86FB346-2DC3-8667-0E2F-DF33048C1D98}"/>
              </a:ext>
            </a:extLst>
          </p:cNvPr>
          <p:cNvSpPr txBox="1"/>
          <p:nvPr/>
        </p:nvSpPr>
        <p:spPr>
          <a:xfrm>
            <a:off x="15008841" y="5814567"/>
            <a:ext cx="733909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Wypełniony Wniosek o wyjazd</a:t>
            </a:r>
            <a:endParaRPr kumimoji="0" lang="en-US" sz="4400" b="1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6B0F7B-7CE8-FC8D-DFFC-FC4748A3CE13}"/>
              </a:ext>
            </a:extLst>
          </p:cNvPr>
          <p:cNvCxnSpPr/>
          <p:nvPr/>
        </p:nvCxnSpPr>
        <p:spPr>
          <a:xfrm flipH="1">
            <a:off x="13621298" y="6132853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7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8274D1-0C79-8DB3-9D5D-FA8026D36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85C966F-0B79-FD64-4815-3AC3D9BD8C55}"/>
              </a:ext>
            </a:extLst>
          </p:cNvPr>
          <p:cNvGrpSpPr/>
          <p:nvPr/>
        </p:nvGrpSpPr>
        <p:grpSpPr>
          <a:xfrm>
            <a:off x="11544565" y="1364552"/>
            <a:ext cx="12586564" cy="10215573"/>
            <a:chOff x="16356411" y="7485598"/>
            <a:chExt cx="6290652" cy="5630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6912B2-F88D-FA3B-DCB0-06D63C54D5E6}"/>
                </a:ext>
              </a:extLst>
            </p:cNvPr>
            <p:cNvSpPr txBox="1"/>
            <p:nvPr/>
          </p:nvSpPr>
          <p:spPr>
            <a:xfrm>
              <a:off x="16416948" y="7485598"/>
              <a:ext cx="6098345" cy="1970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D2F3CD-2779-C9DA-9D26-80854EA859EA}"/>
                </a:ext>
              </a:extLst>
            </p:cNvPr>
            <p:cNvSpPr txBox="1"/>
            <p:nvPr/>
          </p:nvSpPr>
          <p:spPr>
            <a:xfrm>
              <a:off x="16356411" y="7518086"/>
              <a:ext cx="6290652" cy="55978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sz="2200" dirty="0">
                  <a:solidFill>
                    <a:schemeClr val="bg2"/>
                  </a:solidFill>
                </a:rPr>
                <a:t>Zgodnie z zapisami Zarz. Nr </a:t>
              </a:r>
              <a:r>
                <a:rPr lang="pl-PL" sz="2200" b="1" dirty="0">
                  <a:solidFill>
                    <a:schemeClr val="bg2"/>
                  </a:solidFill>
                </a:rPr>
                <a:t>150</a:t>
              </a:r>
              <a:r>
                <a:rPr lang="pl-PL" sz="2200" dirty="0">
                  <a:solidFill>
                    <a:schemeClr val="bg2"/>
                  </a:solidFill>
                </a:rPr>
                <a:t> i </a:t>
              </a:r>
              <a:r>
                <a:rPr lang="pl-PL" sz="2200" b="1" dirty="0">
                  <a:solidFill>
                    <a:schemeClr val="bg2"/>
                  </a:solidFill>
                </a:rPr>
                <a:t>151/2022</a:t>
              </a:r>
              <a:r>
                <a:rPr lang="pl-PL" sz="2200" dirty="0">
                  <a:solidFill>
                    <a:schemeClr val="bg2"/>
                  </a:solidFill>
                </a:rPr>
                <a:t> Rektora PŚ z dn. 12.10.2022 </a:t>
              </a:r>
              <a:r>
                <a:rPr lang="pl-PL" sz="2200" dirty="0" err="1">
                  <a:solidFill>
                    <a:schemeClr val="bg2"/>
                  </a:solidFill>
                </a:rPr>
                <a:t>ws</a:t>
              </a:r>
              <a:r>
                <a:rPr lang="pl-PL" sz="2200" dirty="0">
                  <a:solidFill>
                    <a:schemeClr val="bg2"/>
                  </a:solidFill>
                </a:rPr>
                <a:t>. wyjazdów pracowników (…) PŚ </a:t>
              </a:r>
            </a:p>
            <a:p>
              <a:r>
                <a:rPr lang="pl-PL" sz="2200" dirty="0">
                  <a:solidFill>
                    <a:schemeClr val="bg2"/>
                  </a:solidFill>
                </a:rPr>
                <a:t>oraz o </a:t>
              </a:r>
              <a:r>
                <a:rPr lang="pl-PL" sz="2200" b="1" dirty="0">
                  <a:solidFill>
                    <a:schemeClr val="bg2"/>
                  </a:solidFill>
                </a:rPr>
                <a:t>Dz.U. RP</a:t>
              </a:r>
              <a:r>
                <a:rPr lang="pl-PL" sz="2200" dirty="0">
                  <a:solidFill>
                    <a:schemeClr val="bg2"/>
                  </a:solidFill>
                </a:rPr>
                <a:t> z 14.11.2022 poz. </a:t>
              </a:r>
              <a:r>
                <a:rPr lang="pl-PL" sz="2200" b="1" dirty="0">
                  <a:solidFill>
                    <a:schemeClr val="bg2"/>
                  </a:solidFill>
                </a:rPr>
                <a:t>2302</a:t>
              </a:r>
              <a:r>
                <a:rPr lang="pl-PL" sz="2200" dirty="0">
                  <a:solidFill>
                    <a:schemeClr val="bg2"/>
                  </a:solidFill>
                </a:rPr>
                <a:t> z 25.10.2022 środki przyznane na dofinansowanie udziału w stażu pokrywają w szczególności:  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pl-PL" sz="2200" b="1" dirty="0">
                  <a:solidFill>
                    <a:schemeClr val="bg2"/>
                  </a:solidFill>
                </a:rPr>
                <a:t>Koszty transportu </a:t>
              </a:r>
              <a:r>
                <a:rPr lang="pl-PL" sz="2200" dirty="0">
                  <a:solidFill>
                    <a:schemeClr val="bg2"/>
                  </a:solidFill>
                </a:rPr>
                <a:t>– z projektu można sfinansować koszty jednej podróży tam i z powrotem. Preferowanym środkiem transportu jest kolej (tylko klasa 2), natomiast możliwe jest sfinansowanie kosztów biletu lotniczego (tylko klasa ekonomiczna).  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pl-PL" sz="2200" b="1" dirty="0">
                  <a:solidFill>
                    <a:schemeClr val="bg2"/>
                  </a:solidFill>
                </a:rPr>
                <a:t>Koszty pobytu</a:t>
              </a:r>
              <a:r>
                <a:rPr lang="pl-PL" sz="2200" dirty="0">
                  <a:solidFill>
                    <a:schemeClr val="bg2"/>
                  </a:solidFill>
                </a:rPr>
                <a:t> – w szczególności: </a:t>
              </a:r>
            </a:p>
            <a:p>
              <a:pPr marL="1371600" lvl="1" indent="-457200">
                <a:buFont typeface="+mj-lt"/>
                <a:buAutoNum type="arabicPeriod"/>
              </a:pPr>
              <a:r>
                <a:rPr lang="pl-PL" sz="2200" b="1" dirty="0">
                  <a:solidFill>
                    <a:schemeClr val="bg2"/>
                  </a:solidFill>
                </a:rPr>
                <a:t>Dieta pobytowa </a:t>
              </a:r>
              <a:r>
                <a:rPr lang="pl-PL" sz="2200" dirty="0">
                  <a:solidFill>
                    <a:schemeClr val="bg2"/>
                  </a:solidFill>
                </a:rPr>
                <a:t>– zgodnie z kwotą podaną w rozporządzeniu ministra pracy i polityki społecznej dla danego kraju, w którym odbywa się staż (Rozporządzenie Ministra Rodziny i Polityki Społecznej z dnia 29 stycznia 2013 r. w sprawie należności przysługujących pracownikowi zatrudnionemu w państwowej lub samorządowej jednostce sfery budżetowej z tytułu podróży służbowej (Aktualny tekst jednolity w Dzienniku Ustaw z 2023 r., poz. 2190.)) </a:t>
              </a:r>
            </a:p>
            <a:p>
              <a:pPr marL="1371600" lvl="1" indent="-457200">
                <a:buFont typeface="+mj-lt"/>
                <a:buAutoNum type="arabicPeriod"/>
              </a:pPr>
              <a:r>
                <a:rPr lang="pl-PL" sz="2200" b="1" dirty="0">
                  <a:solidFill>
                    <a:schemeClr val="bg2"/>
                  </a:solidFill>
                </a:rPr>
                <a:t>Maksymalna kwota na nocleg </a:t>
              </a:r>
              <a:r>
                <a:rPr lang="pl-PL" sz="2200" dirty="0">
                  <a:solidFill>
                    <a:schemeClr val="bg2"/>
                  </a:solidFill>
                </a:rPr>
                <a:t>– zgodnie z kwotą podaną w rozporządzeniu ministra pracy i polityki społecznej dla danego kraju, w którym odbywa się staż. Do rozliczenia kwoty potrzebne są dokumenty fiskalne (faktura wystawiona na Politechnikę Śląską, nie na osobę fizyczną). Wg aktu prawnego jw.).  </a:t>
              </a:r>
            </a:p>
            <a:p>
              <a:pPr marL="1371600" lvl="1" indent="-457200">
                <a:buFont typeface="+mj-lt"/>
                <a:buAutoNum type="arabicPeriod"/>
              </a:pPr>
              <a:r>
                <a:rPr lang="pl-PL" sz="2200" b="1" dirty="0">
                  <a:solidFill>
                    <a:schemeClr val="bg2"/>
                  </a:solidFill>
                </a:rPr>
                <a:t>Maksymalny czas trwania stażu</a:t>
              </a:r>
              <a:r>
                <a:rPr lang="pl-PL" sz="2200" dirty="0">
                  <a:solidFill>
                    <a:schemeClr val="bg2"/>
                  </a:solidFill>
                </a:rPr>
                <a:t>- 3 miesiące </a:t>
              </a:r>
            </a:p>
            <a:p>
              <a:pPr marL="1371600" lvl="1" indent="-457200">
                <a:buFont typeface="+mj-lt"/>
                <a:buAutoNum type="arabicPeriod"/>
              </a:pPr>
              <a:r>
                <a:rPr lang="pl-PL" sz="2200" b="1" dirty="0">
                  <a:solidFill>
                    <a:schemeClr val="bg2"/>
                  </a:solidFill>
                </a:rPr>
                <a:t>Ryczałt na nocleg </a:t>
              </a:r>
              <a:r>
                <a:rPr lang="pl-PL" sz="2200" dirty="0">
                  <a:solidFill>
                    <a:schemeClr val="bg2"/>
                  </a:solidFill>
                </a:rPr>
                <a:t>– 25% maksymalnej kwoty na nocleg - wg aktu prawnego jw. 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pl-PL" sz="2200" dirty="0">
                  <a:solidFill>
                    <a:schemeClr val="bg2"/>
                  </a:solidFill>
                </a:rPr>
                <a:t>Rozliczenie kosztów następuje po przedstawieniu przez uczestnika stażu dokumentów fiskalnych potwierdzających odbycie podróży i/lub udział uprawnionego w stażu, tj.: </a:t>
              </a:r>
            </a:p>
            <a:p>
              <a:pPr marL="1371600" lvl="1" indent="-457200">
                <a:buFont typeface="+mj-lt"/>
                <a:buAutoNum type="arabicPeriod"/>
              </a:pPr>
              <a:r>
                <a:rPr lang="pl-PL" sz="2200" dirty="0">
                  <a:solidFill>
                    <a:schemeClr val="bg2"/>
                  </a:solidFill>
                </a:rPr>
                <a:t>w przypadku biletu lotniczego</a:t>
              </a:r>
              <a:r>
                <a:rPr lang="pl-PL" sz="2200" b="1" dirty="0">
                  <a:solidFill>
                    <a:schemeClr val="bg2"/>
                  </a:solidFill>
                </a:rPr>
                <a:t> – zakup może być wykonany tylko przez firmę obsługującą zakupy biletów lotniczych dla Politechniki Śląskiej;</a:t>
              </a:r>
              <a:r>
                <a:rPr lang="pl-PL" sz="2200" dirty="0">
                  <a:solidFill>
                    <a:schemeClr val="bg2"/>
                  </a:solidFill>
                </a:rPr>
                <a:t> </a:t>
              </a:r>
            </a:p>
            <a:p>
              <a:pPr marL="1371600" lvl="1" indent="-457200">
                <a:buFont typeface="+mj-lt"/>
                <a:buAutoNum type="arabicPeriod"/>
              </a:pPr>
              <a:r>
                <a:rPr lang="pl-PL" sz="2200" dirty="0">
                  <a:solidFill>
                    <a:schemeClr val="bg2"/>
                  </a:solidFill>
                </a:rPr>
                <a:t>w przypadku biletu kolejowego – bilet jest fakturą;  </a:t>
              </a:r>
            </a:p>
            <a:p>
              <a:pPr marL="1371600" lvl="1" indent="-457200">
                <a:buFont typeface="+mj-lt"/>
                <a:buAutoNum type="arabicPeriod"/>
              </a:pPr>
              <a:r>
                <a:rPr lang="pl-PL" sz="2200" dirty="0">
                  <a:solidFill>
                    <a:schemeClr val="bg2"/>
                  </a:solidFill>
                </a:rPr>
                <a:t>faktury za zakwaterowanie wystawionej na </a:t>
              </a:r>
              <a:r>
                <a:rPr lang="pl-PL" sz="2200" b="1" dirty="0">
                  <a:solidFill>
                    <a:schemeClr val="bg2"/>
                  </a:solidFill>
                </a:rPr>
                <a:t>Politechnikę Śląską (z NIP PL631-020-07-36)</a:t>
              </a:r>
              <a:r>
                <a:rPr lang="pl-PL" sz="2200" dirty="0">
                  <a:solidFill>
                    <a:schemeClr val="bg2"/>
                  </a:solidFill>
                </a:rPr>
                <a:t>; 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pl-PL" sz="2200" dirty="0">
                  <a:solidFill>
                    <a:schemeClr val="bg2"/>
                  </a:solidFill>
                </a:rPr>
                <a:t>Wszystkie dokumenty finansowe należy dostarczyć (wraz z drukiem rozliczenia – plik </a:t>
              </a:r>
              <a:r>
                <a:rPr lang="pl-PL" sz="2200" dirty="0" err="1">
                  <a:solidFill>
                    <a:schemeClr val="bg2"/>
                  </a:solidFill>
                </a:rPr>
                <a:t>excel</a:t>
              </a:r>
              <a:r>
                <a:rPr lang="pl-PL" sz="2200" dirty="0">
                  <a:solidFill>
                    <a:schemeClr val="bg2"/>
                  </a:solidFill>
                </a:rPr>
                <a:t>) do Biura projektu w okresie nie dłuższym niż </a:t>
              </a:r>
              <a:r>
                <a:rPr lang="pl-PL" sz="2200" b="1" u="sng" dirty="0">
                  <a:solidFill>
                    <a:srgbClr val="FFFF00"/>
                  </a:solidFill>
                </a:rPr>
                <a:t>5 dni roboczych</a:t>
              </a:r>
              <a:r>
                <a:rPr lang="pl-PL" sz="2200" u="sng" dirty="0">
                  <a:solidFill>
                    <a:srgbClr val="FFFF00"/>
                  </a:solidFill>
                </a:rPr>
                <a:t> </a:t>
              </a:r>
              <a:r>
                <a:rPr lang="pl-PL" sz="2200" dirty="0">
                  <a:solidFill>
                    <a:schemeClr val="bg2"/>
                  </a:solidFill>
                </a:rPr>
                <a:t>od dnia zakończenia konferencji. 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pl-PL" sz="2200" dirty="0">
                  <a:solidFill>
                    <a:schemeClr val="bg2"/>
                  </a:solidFill>
                </a:rPr>
                <a:t>Miesiąc przed wyjazdem proszę uruchomić wniosek o wyjazd zagraniczny lub w krajowy zgodnie z załączonymi zarządzeniami, proszę do wniosku dołączyć kalkulację!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pl-PL" sz="2200" dirty="0">
                  <a:solidFill>
                    <a:schemeClr val="bg2"/>
                  </a:solidFill>
                </a:rPr>
                <a:t>Na wniosku krajowym i zagranicznym, proszę wpisać wymiary finansowe: Projekt Grand, Konto alokacji: 501-4100, MPK: 32/014, Grupa źródeł finansowania: WSLD, Projekt: 32/014/FSD24/2027-01,  KP 0/23486 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35EA7B-819C-1E86-8873-8A687474C569}"/>
              </a:ext>
            </a:extLst>
          </p:cNvPr>
          <p:cNvCxnSpPr/>
          <p:nvPr/>
        </p:nvCxnSpPr>
        <p:spPr>
          <a:xfrm flipV="1">
            <a:off x="9515856" y="7823298"/>
            <a:ext cx="0" cy="2984542"/>
          </a:xfrm>
          <a:prstGeom prst="line">
            <a:avLst/>
          </a:prstGeom>
          <a:ln w="381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4BEEEA-D875-F993-E549-6BC5C80B6F6E}"/>
              </a:ext>
            </a:extLst>
          </p:cNvPr>
          <p:cNvCxnSpPr/>
          <p:nvPr/>
        </p:nvCxnSpPr>
        <p:spPr>
          <a:xfrm flipV="1">
            <a:off x="9515856" y="4640582"/>
            <a:ext cx="0" cy="2984542"/>
          </a:xfrm>
          <a:prstGeom prst="line">
            <a:avLst/>
          </a:prstGeom>
          <a:ln w="381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D475D12-6400-731B-A9CA-3B456E1896A9}"/>
              </a:ext>
            </a:extLst>
          </p:cNvPr>
          <p:cNvSpPr txBox="1"/>
          <p:nvPr/>
        </p:nvSpPr>
        <p:spPr>
          <a:xfrm>
            <a:off x="2554305" y="2312599"/>
            <a:ext cx="726672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Zgłoszenie do zadania 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FEA227-1373-7BC2-1B3A-BF5BD441C734}"/>
              </a:ext>
            </a:extLst>
          </p:cNvPr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97B940-5E8C-8A6C-0DB3-BF28AD21D7AF}"/>
              </a:ext>
            </a:extLst>
          </p:cNvPr>
          <p:cNvCxnSpPr/>
          <p:nvPr/>
        </p:nvCxnSpPr>
        <p:spPr>
          <a:xfrm flipH="1">
            <a:off x="10588786" y="2462774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606D18-75FF-5712-626C-680B9B49C226}"/>
              </a:ext>
            </a:extLst>
          </p:cNvPr>
          <p:cNvCxnSpPr/>
          <p:nvPr/>
        </p:nvCxnSpPr>
        <p:spPr>
          <a:xfrm flipH="1">
            <a:off x="10615297" y="7460532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99399A3-89EA-4A9A-A4BD-B7D7DEA7E177}"/>
              </a:ext>
            </a:extLst>
          </p:cNvPr>
          <p:cNvSpPr txBox="1"/>
          <p:nvPr/>
        </p:nvSpPr>
        <p:spPr>
          <a:xfrm>
            <a:off x="431565" y="221361"/>
            <a:ext cx="788430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Magdalena Palacz</a:t>
            </a:r>
            <a:endParaRPr kumimoji="0" lang="en-US" sz="3000" b="0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445E7253-964D-8F43-42DB-45D0A8446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96" y="12352411"/>
            <a:ext cx="15168833" cy="1107996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DA636D-3461-4D40-4854-7BFC43F03B5F}"/>
              </a:ext>
            </a:extLst>
          </p:cNvPr>
          <p:cNvSpPr txBox="1"/>
          <p:nvPr/>
        </p:nvSpPr>
        <p:spPr>
          <a:xfrm>
            <a:off x="21253627" y="184712"/>
            <a:ext cx="313037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 </a:t>
            </a:r>
            <a:r>
              <a:rPr kumimoji="0" lang="pl-PL" sz="6000" b="1" i="0" u="none" strike="noStrike" kern="1200" cap="all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</a:t>
            </a:r>
            <a:r>
              <a:rPr kumimoji="0" lang="pl-PL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kumimoji="0" lang="pl-PL" sz="6000" b="1" i="0" u="none" strike="noStrike" kern="1200" cap="all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endParaRPr kumimoji="0" lang="en-US" sz="6000" b="1" i="0" u="none" strike="noStrike" kern="1200" cap="all" spc="0" normalizeH="0" baseline="0" noProof="0" dirty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pic>
        <p:nvPicPr>
          <p:cNvPr id="6" name="Symbol zastępczy obrazu 4">
            <a:extLst>
              <a:ext uri="{FF2B5EF4-FFF2-40B4-BE49-F238E27FC236}">
                <a16:creationId xmlns:a16="http://schemas.microsoft.com/office/drawing/2014/main" id="{91B812F0-F2BE-ACF8-3F53-26D51EEB5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1319" y="3590722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351740-EC37-4563-3745-420B82ED702A}"/>
              </a:ext>
            </a:extLst>
          </p:cNvPr>
          <p:cNvCxnSpPr/>
          <p:nvPr/>
        </p:nvCxnSpPr>
        <p:spPr>
          <a:xfrm flipH="1">
            <a:off x="10615297" y="3420594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954495B-2A2F-A7E5-19FB-9DCA3DE7E759}"/>
              </a:ext>
            </a:extLst>
          </p:cNvPr>
          <p:cNvCxnSpPr/>
          <p:nvPr/>
        </p:nvCxnSpPr>
        <p:spPr>
          <a:xfrm flipH="1">
            <a:off x="10658079" y="9496596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8895C3-29EE-5CCC-CB7D-45565C94748D}"/>
              </a:ext>
            </a:extLst>
          </p:cNvPr>
          <p:cNvCxnSpPr/>
          <p:nvPr/>
        </p:nvCxnSpPr>
        <p:spPr>
          <a:xfrm flipH="1">
            <a:off x="10658079" y="10142772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C226F5F-3277-10BA-8121-E72F02BA098E}"/>
              </a:ext>
            </a:extLst>
          </p:cNvPr>
          <p:cNvCxnSpPr/>
          <p:nvPr/>
        </p:nvCxnSpPr>
        <p:spPr>
          <a:xfrm flipH="1">
            <a:off x="10658079" y="10807840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7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6672534" y="3762946"/>
            <a:ext cx="981775" cy="0"/>
          </a:xfrm>
          <a:prstGeom prst="line">
            <a:avLst/>
          </a:prstGeom>
          <a:ln w="381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10408196" y="116326"/>
            <a:ext cx="0" cy="1646238"/>
          </a:xfrm>
          <a:prstGeom prst="line">
            <a:avLst/>
          </a:prstGeom>
          <a:ln w="381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cxnSpLocks/>
          </p:cNvCxnSpPr>
          <p:nvPr/>
        </p:nvCxnSpPr>
        <p:spPr>
          <a:xfrm flipV="1">
            <a:off x="10408196" y="5946346"/>
            <a:ext cx="0" cy="5965740"/>
          </a:xfrm>
          <a:prstGeom prst="line">
            <a:avLst/>
          </a:prstGeom>
          <a:ln w="381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A8AFE5E-F5C4-BBEA-0867-9CE84EA864ED}"/>
              </a:ext>
            </a:extLst>
          </p:cNvPr>
          <p:cNvSpPr txBox="1"/>
          <p:nvPr/>
        </p:nvSpPr>
        <p:spPr>
          <a:xfrm>
            <a:off x="431565" y="221361"/>
            <a:ext cx="788430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000" cap="all" spc="600" dirty="0">
                <a:solidFill>
                  <a:schemeClr val="bg1"/>
                </a:solidFill>
                <a:cs typeface="Poppins SemiBold" panose="02000000000000000000" pitchFamily="2" charset="0"/>
              </a:rPr>
              <a:t>Magdalena Palacz</a:t>
            </a:r>
            <a:endParaRPr lang="en-US" sz="3000" cap="all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pic>
        <p:nvPicPr>
          <p:cNvPr id="17" name="Obraz 3">
            <a:extLst>
              <a:ext uri="{FF2B5EF4-FFF2-40B4-BE49-F238E27FC236}">
                <a16:creationId xmlns:a16="http://schemas.microsoft.com/office/drawing/2014/main" id="{FC7407AD-5EE5-2809-D1D5-7A88EC0DA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96" y="12352411"/>
            <a:ext cx="15168833" cy="1107996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678E14-36C1-19D1-7DC2-2AF513E882D3}"/>
              </a:ext>
            </a:extLst>
          </p:cNvPr>
          <p:cNvSpPr txBox="1"/>
          <p:nvPr/>
        </p:nvSpPr>
        <p:spPr>
          <a:xfrm>
            <a:off x="21253627" y="184712"/>
            <a:ext cx="313037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 </a:t>
            </a:r>
            <a:r>
              <a:rPr lang="pl-PL" sz="6000" b="1" cap="all" dirty="0" err="1">
                <a:solidFill>
                  <a:srgbClr val="33CCCC"/>
                </a:solidFill>
                <a:cs typeface="Poppins SemiBold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</a:t>
            </a:r>
            <a:r>
              <a:rPr lang="pl-PL" b="1" cap="all" dirty="0" err="1">
                <a:solidFill>
                  <a:srgbClr val="33CCCC"/>
                </a:solidFill>
                <a:cs typeface="Poppins SemiBold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lang="pl-PL" sz="6000" b="1" cap="all" dirty="0" err="1">
                <a:solidFill>
                  <a:srgbClr val="33CCCC"/>
                </a:solidFill>
                <a:cs typeface="Poppins SemiBold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endParaRPr lang="en-US" sz="6000" b="1" cap="all" dirty="0">
              <a:solidFill>
                <a:srgbClr val="33CCCC"/>
              </a:solidFill>
              <a:cs typeface="Poppins SemiBold" panose="02000000000000000000" pitchFamily="2" charset="0"/>
            </a:endParaRPr>
          </a:p>
        </p:txBody>
      </p:sp>
      <p:pic>
        <p:nvPicPr>
          <p:cNvPr id="3" name="Symbol zastępczy obrazu 9">
            <a:extLst>
              <a:ext uri="{FF2B5EF4-FFF2-40B4-BE49-F238E27FC236}">
                <a16:creationId xmlns:a16="http://schemas.microsoft.com/office/drawing/2014/main" id="{D4D57396-1A75-0A84-F57E-5004367D255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r="11509"/>
          <a:stretch/>
        </p:blipFill>
        <p:spPr>
          <a:xfrm>
            <a:off x="8315871" y="1762564"/>
            <a:ext cx="4184650" cy="4183062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C8E7B9-3342-82B0-2AA5-57B2C8BF4CD2}"/>
              </a:ext>
            </a:extLst>
          </p:cNvPr>
          <p:cNvSpPr txBox="1"/>
          <p:nvPr/>
        </p:nvSpPr>
        <p:spPr>
          <a:xfrm>
            <a:off x="886426" y="2011689"/>
            <a:ext cx="726672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Zgłoszenie do zadania 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07543-B907-7B0C-1B5A-14A7B8EA62BB}"/>
              </a:ext>
            </a:extLst>
          </p:cNvPr>
          <p:cNvSpPr txBox="1"/>
          <p:nvPr/>
        </p:nvSpPr>
        <p:spPr>
          <a:xfrm>
            <a:off x="886426" y="7025165"/>
            <a:ext cx="906745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Zakłada się, że zostały złożone dokumenty rekrutacyjne do projektu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87B5D1-2299-6EB7-F10B-3726FA34A104}"/>
              </a:ext>
            </a:extLst>
          </p:cNvPr>
          <p:cNvSpPr txBox="1"/>
          <p:nvPr/>
        </p:nvSpPr>
        <p:spPr>
          <a:xfrm>
            <a:off x="886426" y="4692413"/>
            <a:ext cx="580772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Dofinansowanie udziału       w stażach zagranicznych i krajowych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B09B4D-56CF-5A68-196C-48206E4E5E23}"/>
              </a:ext>
            </a:extLst>
          </p:cNvPr>
          <p:cNvGrpSpPr/>
          <p:nvPr/>
        </p:nvGrpSpPr>
        <p:grpSpPr>
          <a:xfrm>
            <a:off x="12939395" y="2557696"/>
            <a:ext cx="10169828" cy="553998"/>
            <a:chOff x="16356411" y="7485598"/>
            <a:chExt cx="6290652" cy="3224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8498C7-CD59-582A-904C-D18815EE1B9F}"/>
                </a:ext>
              </a:extLst>
            </p:cNvPr>
            <p:cNvSpPr txBox="1"/>
            <p:nvPr/>
          </p:nvSpPr>
          <p:spPr>
            <a:xfrm>
              <a:off x="16416948" y="7485598"/>
              <a:ext cx="6098345" cy="3224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21F7EF-E1DE-3DF1-2001-E729983BA1E7}"/>
                </a:ext>
              </a:extLst>
            </p:cNvPr>
            <p:cNvSpPr txBox="1"/>
            <p:nvPr/>
          </p:nvSpPr>
          <p:spPr>
            <a:xfrm>
              <a:off x="16356411" y="7518086"/>
              <a:ext cx="6290652" cy="250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Załącznik 4 lub 5 w zależności od wersji językowej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4E6E8">
                    <a:lumMod val="9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Poppins" panose="02000000000000000000" pitchFamily="2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CD3AF7D-F690-D514-1D85-F57CF5C41D37}"/>
              </a:ext>
            </a:extLst>
          </p:cNvPr>
          <p:cNvSpPr txBox="1"/>
          <p:nvPr/>
        </p:nvSpPr>
        <p:spPr>
          <a:xfrm>
            <a:off x="14371980" y="1079033"/>
            <a:ext cx="784362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Program stażu/wizyty studyjnej</a:t>
            </a:r>
            <a:endParaRPr kumimoji="0" lang="en-US" sz="4400" b="1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BE2F95-74E6-AAE3-D209-0A995C59B991}"/>
              </a:ext>
            </a:extLst>
          </p:cNvPr>
          <p:cNvCxnSpPr/>
          <p:nvPr/>
        </p:nvCxnSpPr>
        <p:spPr>
          <a:xfrm flipH="1">
            <a:off x="12984437" y="1397319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8385C4F-198C-698F-95C7-2A146EEE6E3D}"/>
              </a:ext>
            </a:extLst>
          </p:cNvPr>
          <p:cNvGrpSpPr/>
          <p:nvPr/>
        </p:nvGrpSpPr>
        <p:grpSpPr>
          <a:xfrm>
            <a:off x="12678525" y="8133161"/>
            <a:ext cx="10819049" cy="1445371"/>
            <a:chOff x="16416948" y="7485598"/>
            <a:chExt cx="6546325" cy="109714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427A97-CBFA-8F7F-A4FF-0A68E06BA023}"/>
                </a:ext>
              </a:extLst>
            </p:cNvPr>
            <p:cNvSpPr txBox="1"/>
            <p:nvPr/>
          </p:nvSpPr>
          <p:spPr>
            <a:xfrm>
              <a:off x="16416948" y="7485598"/>
              <a:ext cx="6290649" cy="420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46419F-0597-E73B-7E60-94AB2F4431CF}"/>
                </a:ext>
              </a:extLst>
            </p:cNvPr>
            <p:cNvSpPr txBox="1"/>
            <p:nvPr/>
          </p:nvSpPr>
          <p:spPr>
            <a:xfrm>
              <a:off x="16672621" y="7547101"/>
              <a:ext cx="6290652" cy="10356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3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Zobowiązanie do wykorzystania uzyskanego wsparcia w ramach prowadzonej działalności naukowej na rzecz transformacji w kierunku zielonej i cyfrowej gospodarki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 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DC2F199-DAA2-10C0-7BF6-18EA645EE8EB}"/>
              </a:ext>
            </a:extLst>
          </p:cNvPr>
          <p:cNvSpPr txBox="1"/>
          <p:nvPr/>
        </p:nvSpPr>
        <p:spPr>
          <a:xfrm>
            <a:off x="14331477" y="7313885"/>
            <a:ext cx="815452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Załącznik nr 6</a:t>
            </a:r>
            <a:endParaRPr kumimoji="0" lang="en-US" sz="4400" b="1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4D7D977-C1D9-1F76-41D5-D0BFED77E595}"/>
              </a:ext>
            </a:extLst>
          </p:cNvPr>
          <p:cNvCxnSpPr/>
          <p:nvPr/>
        </p:nvCxnSpPr>
        <p:spPr>
          <a:xfrm flipH="1">
            <a:off x="12974892" y="7615863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638D8AD-FED1-4335-6798-A0F96860B9E4}"/>
              </a:ext>
            </a:extLst>
          </p:cNvPr>
          <p:cNvGrpSpPr/>
          <p:nvPr/>
        </p:nvGrpSpPr>
        <p:grpSpPr>
          <a:xfrm>
            <a:off x="13096003" y="5065645"/>
            <a:ext cx="10169828" cy="1779363"/>
            <a:chOff x="16356411" y="7485598"/>
            <a:chExt cx="6290652" cy="10357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4B54DB-E9F5-DC81-62C2-7E157B475856}"/>
                </a:ext>
              </a:extLst>
            </p:cNvPr>
            <p:cNvSpPr txBox="1"/>
            <p:nvPr/>
          </p:nvSpPr>
          <p:spPr>
            <a:xfrm>
              <a:off x="16416948" y="7485598"/>
              <a:ext cx="6098345" cy="3224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BFB0400-F5F7-D380-6BD0-15FB65F47CC6}"/>
                </a:ext>
              </a:extLst>
            </p:cNvPr>
            <p:cNvSpPr txBox="1"/>
            <p:nvPr/>
          </p:nvSpPr>
          <p:spPr>
            <a:xfrm>
              <a:off x="16356411" y="7518086"/>
              <a:ext cx="6290652" cy="1003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Na wniosku krajowym i zagranicznym, proszę wpisać wymiary finansowe: Projekt Grand, Konto alokacji: 501-4100, MPK: 32/014, Grupa źródeł finansowania: WSLD, Projekt: 32/014/FSD24/2027-01,  KP 0/23487 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4E6E8">
                    <a:lumMod val="9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Poppins" panose="02000000000000000000" pitchFamily="2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65FD630-BB8A-8AF6-2FA9-FBBEC0AAA488}"/>
              </a:ext>
            </a:extLst>
          </p:cNvPr>
          <p:cNvSpPr txBox="1"/>
          <p:nvPr/>
        </p:nvSpPr>
        <p:spPr>
          <a:xfrm>
            <a:off x="14362435" y="3650775"/>
            <a:ext cx="733909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Wypełniony Wniosek o wyjazd</a:t>
            </a:r>
            <a:endParaRPr kumimoji="0" lang="en-US" sz="4400" b="1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188846D-5C09-D100-127A-3F1D903EC50A}"/>
              </a:ext>
            </a:extLst>
          </p:cNvPr>
          <p:cNvCxnSpPr/>
          <p:nvPr/>
        </p:nvCxnSpPr>
        <p:spPr>
          <a:xfrm flipH="1">
            <a:off x="12974892" y="3969061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5851E4C-5024-A4F6-0A84-C3CA591B2BB7}"/>
              </a:ext>
            </a:extLst>
          </p:cNvPr>
          <p:cNvGrpSpPr/>
          <p:nvPr/>
        </p:nvGrpSpPr>
        <p:grpSpPr>
          <a:xfrm>
            <a:off x="12500521" y="10751788"/>
            <a:ext cx="10819049" cy="553997"/>
            <a:chOff x="16416948" y="7485598"/>
            <a:chExt cx="6546325" cy="42052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CE9BC5E-33B0-188F-F146-08EF62C01D05}"/>
                </a:ext>
              </a:extLst>
            </p:cNvPr>
            <p:cNvSpPr txBox="1"/>
            <p:nvPr/>
          </p:nvSpPr>
          <p:spPr>
            <a:xfrm>
              <a:off x="16416948" y="7485598"/>
              <a:ext cx="6290649" cy="420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0F04193-1E5A-8369-2D43-B7128AA49BBF}"/>
                </a:ext>
              </a:extLst>
            </p:cNvPr>
            <p:cNvSpPr txBox="1"/>
            <p:nvPr/>
          </p:nvSpPr>
          <p:spPr>
            <a:xfrm>
              <a:off x="16672621" y="7547104"/>
              <a:ext cx="6290652" cy="3347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3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Test kompetencji </a:t>
              </a:r>
              <a:r>
                <a:rPr kumimoji="0" lang="pl-PL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PRZED</a:t>
              </a:r>
              <a:r>
                <a:rPr kumimoji="0" lang="pl-P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 i po zakończeniu stażu/wizyty studyjnej </a:t>
              </a:r>
              <a:r>
                <a:rPr kumimoji="0" lang="pl-PL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PO</a:t>
              </a:r>
              <a:r>
                <a:rPr kumimoji="0" lang="pl-PL" sz="2800" i="0" u="sng" strike="noStrike" kern="1200" cap="none" spc="0" normalizeH="0" baseline="0" noProof="0" dirty="0">
                  <a:ln>
                    <a:noFill/>
                  </a:ln>
                  <a:solidFill>
                    <a:srgbClr val="E4E6E8">
                      <a:lumMod val="9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anose="02000000000000000000" pitchFamily="2" charset="0"/>
                </a:rPr>
                <a:t> </a:t>
              </a:r>
              <a:endParaRPr kumimoji="0" lang="en-US" sz="2800" i="0" u="sng" strike="noStrike" kern="1200" cap="none" spc="0" normalizeH="0" baseline="0" noProof="0" dirty="0">
                <a:ln>
                  <a:noFill/>
                </a:ln>
                <a:solidFill>
                  <a:srgbClr val="E4E6E8">
                    <a:lumMod val="9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Poppins" panose="02000000000000000000" pitchFamily="2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9F7B6C4-7544-466C-524C-48EB91F933F6}"/>
              </a:ext>
            </a:extLst>
          </p:cNvPr>
          <p:cNvSpPr txBox="1"/>
          <p:nvPr/>
        </p:nvSpPr>
        <p:spPr>
          <a:xfrm>
            <a:off x="14153473" y="9932519"/>
            <a:ext cx="815452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Załącznik nr 7</a:t>
            </a:r>
            <a:endParaRPr kumimoji="0" lang="en-US" sz="4400" b="1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CD0F2D-5EB0-AD74-D0A4-5E823391E22C}"/>
              </a:ext>
            </a:extLst>
          </p:cNvPr>
          <p:cNvCxnSpPr/>
          <p:nvPr/>
        </p:nvCxnSpPr>
        <p:spPr>
          <a:xfrm flipH="1">
            <a:off x="12796888" y="10234497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91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9B576C-25C4-B10D-72F8-2D848AE6D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E9E65C2-4565-616B-2B26-1718DDDF6AA5}"/>
              </a:ext>
            </a:extLst>
          </p:cNvPr>
          <p:cNvGrpSpPr/>
          <p:nvPr/>
        </p:nvGrpSpPr>
        <p:grpSpPr>
          <a:xfrm>
            <a:off x="11355101" y="1495337"/>
            <a:ext cx="12586564" cy="10215573"/>
            <a:chOff x="16356411" y="7485598"/>
            <a:chExt cx="6290652" cy="5630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3A1874-4081-D1ED-3AAE-FB30B039CB2D}"/>
                </a:ext>
              </a:extLst>
            </p:cNvPr>
            <p:cNvSpPr txBox="1"/>
            <p:nvPr/>
          </p:nvSpPr>
          <p:spPr>
            <a:xfrm>
              <a:off x="16416948" y="7485598"/>
              <a:ext cx="6098345" cy="1970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4E6E8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0263DC-1D12-97FB-B695-7571B42F8E0C}"/>
                </a:ext>
              </a:extLst>
            </p:cNvPr>
            <p:cNvSpPr txBox="1"/>
            <p:nvPr/>
          </p:nvSpPr>
          <p:spPr>
            <a:xfrm>
              <a:off x="16356411" y="7518086"/>
              <a:ext cx="6290652" cy="55978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Zgodnie z zapisami Zarz. Nr </a:t>
              </a:r>
              <a:r>
                <a:rPr kumimoji="0" lang="pl-P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150</a:t>
              </a: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 i </a:t>
              </a:r>
              <a:r>
                <a:rPr kumimoji="0" lang="pl-P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151/2022</a:t>
              </a: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 Rektora PŚ z dn. 12.10.2022 </a:t>
              </a:r>
              <a:r>
                <a:rPr kumimoji="0" lang="pl-PL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ws</a:t>
              </a: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wyjazdów pracowników (…) PŚ </a:t>
              </a:r>
            </a:p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oraz o </a:t>
              </a:r>
              <a:r>
                <a:rPr kumimoji="0" lang="pl-P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Dz.U. RP</a:t>
              </a: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 z 14.11.2022 poz. </a:t>
              </a:r>
              <a:r>
                <a:rPr kumimoji="0" lang="pl-P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2302</a:t>
              </a: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 z 25.10.2022 środki przyznane na dofinansowanie udziału w stażu pokrywają w szczególności:  </a:t>
              </a:r>
            </a:p>
            <a:p>
              <a:pPr marL="457200" marR="0" lvl="0" indent="-45720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l-P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Koszty transportu </a:t>
              </a: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– z projektu można sfinansować koszty jednej podróży tam i z powrotem. Preferowanym środkiem transportu jest kolej (tylko klasa 2), natomiast możliwe jest sfinansowanie kosztów biletu lotniczego (tylko klasa ekonomiczna).  </a:t>
              </a:r>
            </a:p>
            <a:p>
              <a:pPr marL="457200" marR="0" lvl="0" indent="-45720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l-P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Koszty pobytu</a:t>
              </a: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 – w szczególności: </a:t>
              </a:r>
            </a:p>
            <a:p>
              <a:pPr marL="1371600" marR="0" lvl="1" indent="-45720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l-P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Dieta pobytowa </a:t>
              </a: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– zgodnie z kwotą podaną w rozporządzeniu ministra pracy i polityki społecznej dla danego kraju, w którym odbywa się staż (Rozporządzenie Ministra Rodziny i Polityki Społecznej z dnia 29 stycznia 2013 r. w sprawie należności przysługujących pracownikowi zatrudnionemu w państwowej lub samorządowej jednostce sfery budżetowej z tytułu podróży służbowej (Aktualny tekst jednolity w Dzienniku Ustaw z 2023 r., poz. 2190.)) </a:t>
              </a:r>
            </a:p>
            <a:p>
              <a:pPr marL="1371600" marR="0" lvl="1" indent="-45720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l-P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Maksymalna kwota na nocleg </a:t>
              </a: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– zgodnie z kwotą podaną w rozporządzeniu ministra pracy i polityki społecznej dla danego kraju, w którym odbywa się staż. Do rozliczenia kwoty potrzebne są dokumenty fiskalne (faktura wystawiona na Politechnikę Śląską, nie na osobę fizyczną). Wg aktu prawnego jw.).  </a:t>
              </a:r>
            </a:p>
            <a:p>
              <a:pPr marL="1371600" marR="0" lvl="1" indent="-45720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l-P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Maksymalny czas trwania stażu</a:t>
              </a: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- 3 miesiące </a:t>
              </a:r>
            </a:p>
            <a:p>
              <a:pPr marL="1371600" marR="0" lvl="1" indent="-45720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l-P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Ryczałt na nocleg </a:t>
              </a: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– 25% maksymalnej kwoty na nocleg - wg aktu prawnego jw. </a:t>
              </a:r>
            </a:p>
            <a:p>
              <a:pPr marL="457200" marR="0" lvl="0" indent="-45720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Rozliczenie kosztów następuje po przedstawieniu przez uczestnika stażu dokumentów fiskalnych potwierdzających odbycie podróży i/lub udział uprawnionego w stażu, tj.: </a:t>
              </a:r>
            </a:p>
            <a:p>
              <a:pPr marL="1371600" marR="0" lvl="1" indent="-45720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 przypadku biletu lotniczego</a:t>
              </a:r>
              <a:r>
                <a:rPr kumimoji="0" lang="pl-P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 – zakup może być wykonany tylko przez firmę obsługującą zakupy biletów lotniczych dla Politechniki Śląskiej;</a:t>
              </a: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 </a:t>
              </a:r>
            </a:p>
            <a:p>
              <a:pPr marL="1371600" marR="0" lvl="1" indent="-45720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 przypadku biletu kolejowego – bilet jest fakturą;  </a:t>
              </a:r>
            </a:p>
            <a:p>
              <a:pPr marL="1371600" marR="0" lvl="1" indent="-45720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faktury za zakwaterowanie wystawionej na </a:t>
              </a:r>
              <a:r>
                <a:rPr kumimoji="0" lang="pl-PL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Politechnikę Śląską (z NIP PL631-020-07-36)</a:t>
              </a: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; </a:t>
              </a:r>
            </a:p>
            <a:p>
              <a:pPr marL="457200" marR="0" lvl="0" indent="-45720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Wszystkie dokumenty finansowe należy dostarczyć (wraz z drukiem rozliczenia – plik </a:t>
              </a:r>
              <a:r>
                <a:rPr kumimoji="0" lang="pl-PL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excel</a:t>
              </a: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do Biura projektu w okresie nie dłuższym niż </a:t>
              </a:r>
              <a:r>
                <a:rPr kumimoji="0" lang="pl-PL" sz="2200" b="1" i="0" u="sng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dni roboczych</a:t>
              </a:r>
              <a:r>
                <a:rPr kumimoji="0" lang="pl-PL" sz="2200" b="0" i="0" u="sng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 </a:t>
              </a: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od dnia zakończenia stażu. </a:t>
              </a:r>
            </a:p>
            <a:p>
              <a:pPr marL="457200" marR="0" lvl="0" indent="-45720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Miesiąc przed wyjazdem proszę uruchomić wniosek o wyjazd zagraniczny lub w krajowy zgodnie z załączonymi zarządzeniami, proszę do wniosku dołączyć kalkulację!</a:t>
              </a:r>
            </a:p>
            <a:p>
              <a:pPr marL="457200" marR="0" lvl="0" indent="-45720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4E6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 wniosku krajowym i zagranicznym, proszę wpisać wymiary finansowe: Projekt Grand, Konto alokacji: 501-4100, MPK: 32/014, Grupa źródeł finansowania: WSLD, Projekt: 32/014/FSD24/2027-01,  KP 0/23487 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3FB030-C75C-9FE9-FE9A-952CA2E6B98A}"/>
              </a:ext>
            </a:extLst>
          </p:cNvPr>
          <p:cNvCxnSpPr/>
          <p:nvPr/>
        </p:nvCxnSpPr>
        <p:spPr>
          <a:xfrm flipV="1">
            <a:off x="9515856" y="7823298"/>
            <a:ext cx="0" cy="2984542"/>
          </a:xfrm>
          <a:prstGeom prst="line">
            <a:avLst/>
          </a:prstGeom>
          <a:ln w="381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1EDED1-AE03-430E-6E1C-57C1169E10C6}"/>
              </a:ext>
            </a:extLst>
          </p:cNvPr>
          <p:cNvCxnSpPr/>
          <p:nvPr/>
        </p:nvCxnSpPr>
        <p:spPr>
          <a:xfrm flipV="1">
            <a:off x="9515856" y="4640582"/>
            <a:ext cx="0" cy="2984542"/>
          </a:xfrm>
          <a:prstGeom prst="line">
            <a:avLst/>
          </a:prstGeom>
          <a:ln w="381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E9B4D38-F8D4-B1BF-F1A3-98373B4CEED4}"/>
              </a:ext>
            </a:extLst>
          </p:cNvPr>
          <p:cNvSpPr txBox="1"/>
          <p:nvPr/>
        </p:nvSpPr>
        <p:spPr>
          <a:xfrm>
            <a:off x="2554305" y="2312599"/>
            <a:ext cx="726672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Zgłoszenie do zadania 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0934F0-C20C-5589-6236-E738874FF172}"/>
              </a:ext>
            </a:extLst>
          </p:cNvPr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F08872-7B83-49B7-51E1-1AB5CD51AD87}"/>
              </a:ext>
            </a:extLst>
          </p:cNvPr>
          <p:cNvCxnSpPr/>
          <p:nvPr/>
        </p:nvCxnSpPr>
        <p:spPr>
          <a:xfrm flipH="1">
            <a:off x="10590213" y="2572502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BB842E-3F8F-4015-BF01-10AD1E01EDF0}"/>
              </a:ext>
            </a:extLst>
          </p:cNvPr>
          <p:cNvCxnSpPr/>
          <p:nvPr/>
        </p:nvCxnSpPr>
        <p:spPr>
          <a:xfrm flipH="1">
            <a:off x="10636440" y="7625124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A1B8B13-45A5-A1C1-87F7-841A29D0CFFA}"/>
              </a:ext>
            </a:extLst>
          </p:cNvPr>
          <p:cNvSpPr txBox="1"/>
          <p:nvPr/>
        </p:nvSpPr>
        <p:spPr>
          <a:xfrm>
            <a:off x="431565" y="221361"/>
            <a:ext cx="788430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Magdalena Palacz</a:t>
            </a:r>
            <a:endParaRPr kumimoji="0" lang="en-US" sz="3000" b="0" i="0" u="none" strike="noStrike" kern="1200" cap="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F6F56B73-4ECD-915B-FAA1-FECA1CA49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96" y="12352411"/>
            <a:ext cx="15168833" cy="1107996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7B822C-320F-D695-B181-334BD6FBBBCE}"/>
              </a:ext>
            </a:extLst>
          </p:cNvPr>
          <p:cNvSpPr txBox="1"/>
          <p:nvPr/>
        </p:nvSpPr>
        <p:spPr>
          <a:xfrm>
            <a:off x="21253627" y="184712"/>
            <a:ext cx="313037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</a:rPr>
              <a:t> </a:t>
            </a:r>
            <a:r>
              <a:rPr kumimoji="0" lang="pl-PL" sz="6000" b="1" i="0" u="none" strike="noStrike" kern="1200" cap="all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</a:t>
            </a:r>
            <a:r>
              <a:rPr kumimoji="0" lang="pl-PL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kumimoji="0" lang="pl-PL" sz="6000" b="1" i="0" u="none" strike="noStrike" kern="1200" cap="all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endParaRPr kumimoji="0" lang="en-US" sz="6000" b="1" i="0" u="none" strike="noStrike" kern="1200" cap="all" spc="0" normalizeH="0" baseline="0" noProof="0" dirty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2000000000000000000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FE886D-4BBC-ADF4-26D9-FB50C7861443}"/>
              </a:ext>
            </a:extLst>
          </p:cNvPr>
          <p:cNvCxnSpPr/>
          <p:nvPr/>
        </p:nvCxnSpPr>
        <p:spPr>
          <a:xfrm flipH="1">
            <a:off x="10588786" y="3573271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59695D-1CB7-9375-151F-A02C3FA8729C}"/>
              </a:ext>
            </a:extLst>
          </p:cNvPr>
          <p:cNvCxnSpPr/>
          <p:nvPr/>
        </p:nvCxnSpPr>
        <p:spPr>
          <a:xfrm flipH="1">
            <a:off x="10658079" y="9496596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3D1729F-D199-7D1E-D8EE-392593522C2A}"/>
              </a:ext>
            </a:extLst>
          </p:cNvPr>
          <p:cNvCxnSpPr/>
          <p:nvPr/>
        </p:nvCxnSpPr>
        <p:spPr>
          <a:xfrm flipH="1">
            <a:off x="10658080" y="11514372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D30B3F-A046-F562-BEBD-0C1B17190C1D}"/>
              </a:ext>
            </a:extLst>
          </p:cNvPr>
          <p:cNvCxnSpPr/>
          <p:nvPr/>
        </p:nvCxnSpPr>
        <p:spPr>
          <a:xfrm flipH="1">
            <a:off x="10658079" y="10142772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16982F-D7B7-C72A-C8EF-75E37A992608}"/>
              </a:ext>
            </a:extLst>
          </p:cNvPr>
          <p:cNvCxnSpPr/>
          <p:nvPr/>
        </p:nvCxnSpPr>
        <p:spPr>
          <a:xfrm flipH="1">
            <a:off x="10658079" y="10807840"/>
            <a:ext cx="9817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obrazu 9">
            <a:extLst>
              <a:ext uri="{FF2B5EF4-FFF2-40B4-BE49-F238E27FC236}">
                <a16:creationId xmlns:a16="http://schemas.microsoft.com/office/drawing/2014/main" id="{1644CAB8-5D42-8527-D418-2B1BCB2EE30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r="11509"/>
          <a:stretch/>
        </p:blipFill>
        <p:spPr>
          <a:xfrm>
            <a:off x="7291576" y="3501981"/>
            <a:ext cx="4184650" cy="4183062"/>
          </a:xfrm>
        </p:spPr>
      </p:pic>
    </p:spTree>
    <p:extLst>
      <p:ext uri="{BB962C8B-B14F-4D97-AF65-F5344CB8AC3E}">
        <p14:creationId xmlns:p14="http://schemas.microsoft.com/office/powerpoint/2010/main" val="27114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E4E6E8"/>
      </a:lt2>
      <a:accent1>
        <a:srgbClr val="000000"/>
      </a:accent1>
      <a:accent2>
        <a:srgbClr val="7F7F7F"/>
      </a:accent2>
      <a:accent3>
        <a:srgbClr val="A7A7A7"/>
      </a:accent3>
      <a:accent4>
        <a:srgbClr val="000000"/>
      </a:accent4>
      <a:accent5>
        <a:srgbClr val="7F7F7F"/>
      </a:accent5>
      <a:accent6>
        <a:srgbClr val="DCDDD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6140</TotalTime>
  <Words>1631</Words>
  <Application>Microsoft Office PowerPoint</Application>
  <PresentationFormat>Custom</PresentationFormat>
  <Paragraphs>150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JafarDesigns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JafarDesigns</dc:creator>
  <cp:lastModifiedBy>Magdalena Palacz</cp:lastModifiedBy>
  <cp:revision>945</cp:revision>
  <dcterms:created xsi:type="dcterms:W3CDTF">2016-06-20T18:47:00Z</dcterms:created>
  <dcterms:modified xsi:type="dcterms:W3CDTF">2025-07-21T07:45:48Z</dcterms:modified>
</cp:coreProperties>
</file>